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310" r:id="rId4"/>
    <p:sldId id="259" r:id="rId5"/>
    <p:sldId id="309" r:id="rId6"/>
    <p:sldId id="260" r:id="rId7"/>
    <p:sldId id="261" r:id="rId8"/>
    <p:sldId id="262" r:id="rId9"/>
    <p:sldId id="265" r:id="rId10"/>
    <p:sldId id="270" r:id="rId11"/>
    <p:sldId id="268" r:id="rId12"/>
    <p:sldId id="269" r:id="rId13"/>
    <p:sldId id="297" r:id="rId14"/>
    <p:sldId id="319" r:id="rId15"/>
    <p:sldId id="274" r:id="rId16"/>
    <p:sldId id="275" r:id="rId17"/>
    <p:sldId id="306" r:id="rId18"/>
    <p:sldId id="316" r:id="rId19"/>
    <p:sldId id="318" r:id="rId20"/>
    <p:sldId id="322" r:id="rId21"/>
    <p:sldId id="321" r:id="rId22"/>
    <p:sldId id="308" r:id="rId23"/>
    <p:sldId id="276" r:id="rId24"/>
    <p:sldId id="271" r:id="rId25"/>
    <p:sldId id="289" r:id="rId26"/>
    <p:sldId id="282" r:id="rId27"/>
    <p:sldId id="284" r:id="rId28"/>
    <p:sldId id="285" r:id="rId29"/>
    <p:sldId id="286" r:id="rId30"/>
    <p:sldId id="313" r:id="rId31"/>
    <p:sldId id="288" r:id="rId32"/>
    <p:sldId id="299" r:id="rId33"/>
    <p:sldId id="305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83677" autoAdjust="0"/>
  </p:normalViewPr>
  <p:slideViewPr>
    <p:cSldViewPr>
      <p:cViewPr varScale="1">
        <p:scale>
          <a:sx n="60" d="100"/>
          <a:sy n="60" d="100"/>
        </p:scale>
        <p:origin x="-7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sy\Desktop\rmip\t2m&#21306;&#22495;&#24179;&#22343;&#24180;&#20195;&#38469;&#21464;&#2127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OBS, Aisa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Sheet1!$B$57:$B$107</c:f>
              <c:numCache>
                <c:formatCode>General</c:formatCode>
                <c:ptCount val="51"/>
                <c:pt idx="2">
                  <c:v>19.515999999999998</c:v>
                </c:pt>
                <c:pt idx="3">
                  <c:v>19.597999999999999</c:v>
                </c:pt>
                <c:pt idx="4">
                  <c:v>19.234999999999999</c:v>
                </c:pt>
                <c:pt idx="5">
                  <c:v>19.327000000000002</c:v>
                </c:pt>
                <c:pt idx="6">
                  <c:v>19.399000000000001</c:v>
                </c:pt>
                <c:pt idx="7">
                  <c:v>19.545999999999999</c:v>
                </c:pt>
                <c:pt idx="8">
                  <c:v>19.803999999999998</c:v>
                </c:pt>
                <c:pt idx="9">
                  <c:v>19.687000000000001</c:v>
                </c:pt>
                <c:pt idx="10">
                  <c:v>19.849</c:v>
                </c:pt>
                <c:pt idx="11">
                  <c:v>19.649000000000001</c:v>
                </c:pt>
                <c:pt idx="12">
                  <c:v>19.521000000000001</c:v>
                </c:pt>
                <c:pt idx="13">
                  <c:v>19.411999999999999</c:v>
                </c:pt>
                <c:pt idx="14">
                  <c:v>19.706</c:v>
                </c:pt>
                <c:pt idx="15">
                  <c:v>19.831</c:v>
                </c:pt>
                <c:pt idx="16">
                  <c:v>19.588000000000001</c:v>
                </c:pt>
                <c:pt idx="17">
                  <c:v>19.785</c:v>
                </c:pt>
                <c:pt idx="18">
                  <c:v>20.265000000000001</c:v>
                </c:pt>
                <c:pt idx="19">
                  <c:v>20.021999999999998</c:v>
                </c:pt>
              </c:numCache>
            </c:numRef>
          </c:val>
          <c:smooth val="0"/>
        </c:ser>
        <c:ser>
          <c:idx val="2"/>
          <c:order val="1"/>
          <c:tx>
            <c:v>Simulation, Asia</c:v>
          </c:tx>
          <c:marker>
            <c:symbol val="triangle"/>
            <c:size val="6"/>
            <c:spPr>
              <a:noFill/>
              <a:ln w="22225"/>
            </c:spPr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Sheet1!$C$57:$C$107</c:f>
              <c:numCache>
                <c:formatCode>General</c:formatCode>
                <c:ptCount val="51"/>
                <c:pt idx="1">
                  <c:v>17.983000000000001</c:v>
                </c:pt>
                <c:pt idx="2">
                  <c:v>18.079285710000001</c:v>
                </c:pt>
                <c:pt idx="3">
                  <c:v>18.219428570000002</c:v>
                </c:pt>
                <c:pt idx="4">
                  <c:v>18.18</c:v>
                </c:pt>
                <c:pt idx="5">
                  <c:v>18.090857140000001</c:v>
                </c:pt>
                <c:pt idx="6">
                  <c:v>18.121857139999999</c:v>
                </c:pt>
                <c:pt idx="7">
                  <c:v>17.78171429</c:v>
                </c:pt>
                <c:pt idx="8">
                  <c:v>18.21814286</c:v>
                </c:pt>
                <c:pt idx="9">
                  <c:v>18.005285709999999</c:v>
                </c:pt>
                <c:pt idx="10">
                  <c:v>18.068857139999999</c:v>
                </c:pt>
                <c:pt idx="11">
                  <c:v>18.28785714</c:v>
                </c:pt>
                <c:pt idx="12">
                  <c:v>18.20871429</c:v>
                </c:pt>
                <c:pt idx="13">
                  <c:v>18.210714289999999</c:v>
                </c:pt>
                <c:pt idx="14">
                  <c:v>18.442142860000001</c:v>
                </c:pt>
                <c:pt idx="15">
                  <c:v>18.322285709999999</c:v>
                </c:pt>
                <c:pt idx="16">
                  <c:v>18.161428570000002</c:v>
                </c:pt>
                <c:pt idx="17">
                  <c:v>18.237285709999998</c:v>
                </c:pt>
                <c:pt idx="18">
                  <c:v>18.410714290000001</c:v>
                </c:pt>
                <c:pt idx="19">
                  <c:v>18.399857140000002</c:v>
                </c:pt>
                <c:pt idx="21">
                  <c:v>19.29985714</c:v>
                </c:pt>
                <c:pt idx="22">
                  <c:v>19.44171429</c:v>
                </c:pt>
                <c:pt idx="23">
                  <c:v>19.652428570000001</c:v>
                </c:pt>
                <c:pt idx="24">
                  <c:v>19.799285709999999</c:v>
                </c:pt>
                <c:pt idx="25">
                  <c:v>19.714857139999999</c:v>
                </c:pt>
                <c:pt idx="26">
                  <c:v>19.486857140000001</c:v>
                </c:pt>
                <c:pt idx="27">
                  <c:v>19.91542857</c:v>
                </c:pt>
                <c:pt idx="28">
                  <c:v>19.785857140000001</c:v>
                </c:pt>
                <c:pt idx="29">
                  <c:v>19.530714289999999</c:v>
                </c:pt>
                <c:pt idx="30">
                  <c:v>19.78828571</c:v>
                </c:pt>
                <c:pt idx="31">
                  <c:v>19.98542857</c:v>
                </c:pt>
                <c:pt idx="32">
                  <c:v>20.106000000000002</c:v>
                </c:pt>
                <c:pt idx="33">
                  <c:v>19.911714289999999</c:v>
                </c:pt>
                <c:pt idx="34">
                  <c:v>20.219142860000002</c:v>
                </c:pt>
                <c:pt idx="35">
                  <c:v>20.231571429999999</c:v>
                </c:pt>
                <c:pt idx="36">
                  <c:v>20.231000000000002</c:v>
                </c:pt>
                <c:pt idx="37">
                  <c:v>20.372714290000001</c:v>
                </c:pt>
                <c:pt idx="38">
                  <c:v>20.330857139999999</c:v>
                </c:pt>
                <c:pt idx="39">
                  <c:v>20.45614286</c:v>
                </c:pt>
                <c:pt idx="40">
                  <c:v>20.333142859999999</c:v>
                </c:pt>
                <c:pt idx="41">
                  <c:v>20.170857139999999</c:v>
                </c:pt>
                <c:pt idx="42">
                  <c:v>20.330857139999999</c:v>
                </c:pt>
                <c:pt idx="43">
                  <c:v>20.774142860000001</c:v>
                </c:pt>
                <c:pt idx="44">
                  <c:v>20.628142860000001</c:v>
                </c:pt>
                <c:pt idx="45">
                  <c:v>20.64885714</c:v>
                </c:pt>
                <c:pt idx="46">
                  <c:v>20.701285710000001</c:v>
                </c:pt>
                <c:pt idx="47">
                  <c:v>20.876285710000001</c:v>
                </c:pt>
                <c:pt idx="48">
                  <c:v>20.688285709999999</c:v>
                </c:pt>
                <c:pt idx="49">
                  <c:v>20.909285709999999</c:v>
                </c:pt>
              </c:numCache>
            </c:numRef>
          </c:val>
          <c:smooth val="0"/>
        </c:ser>
        <c:ser>
          <c:idx val="3"/>
          <c:order val="2"/>
          <c:tx>
            <c:v>OBS, Tibet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Sheet1!$D$57:$D$107</c:f>
              <c:numCache>
                <c:formatCode>General</c:formatCode>
                <c:ptCount val="51"/>
                <c:pt idx="2">
                  <c:v>5.3689999999999998</c:v>
                </c:pt>
                <c:pt idx="3">
                  <c:v>5.0259999999999998</c:v>
                </c:pt>
                <c:pt idx="4">
                  <c:v>5.1390000000000002</c:v>
                </c:pt>
                <c:pt idx="5">
                  <c:v>5.3630000000000004</c:v>
                </c:pt>
                <c:pt idx="6">
                  <c:v>5.2229999999999999</c:v>
                </c:pt>
                <c:pt idx="7">
                  <c:v>5.7619999999999996</c:v>
                </c:pt>
                <c:pt idx="8">
                  <c:v>5.8029999999999999</c:v>
                </c:pt>
                <c:pt idx="9">
                  <c:v>5.4560000000000004</c:v>
                </c:pt>
                <c:pt idx="10">
                  <c:v>5.8259999999999996</c:v>
                </c:pt>
                <c:pt idx="11">
                  <c:v>5.532</c:v>
                </c:pt>
                <c:pt idx="12">
                  <c:v>5.1360000000000001</c:v>
                </c:pt>
                <c:pt idx="13">
                  <c:v>5.3680000000000003</c:v>
                </c:pt>
                <c:pt idx="14">
                  <c:v>5.8689999999999998</c:v>
                </c:pt>
                <c:pt idx="15">
                  <c:v>5.5720000000000001</c:v>
                </c:pt>
                <c:pt idx="16">
                  <c:v>5.4820000000000002</c:v>
                </c:pt>
                <c:pt idx="17">
                  <c:v>5.8630000000000004</c:v>
                </c:pt>
                <c:pt idx="18">
                  <c:v>6.5270000000000001</c:v>
                </c:pt>
                <c:pt idx="19">
                  <c:v>6.6020000000000003</c:v>
                </c:pt>
              </c:numCache>
            </c:numRef>
          </c:val>
          <c:smooth val="0"/>
        </c:ser>
        <c:ser>
          <c:idx val="4"/>
          <c:order val="3"/>
          <c:tx>
            <c:v>Simulation, Tibet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Sheet1!$E$57:$E$107</c:f>
              <c:numCache>
                <c:formatCode>General</c:formatCode>
                <c:ptCount val="51"/>
                <c:pt idx="1">
                  <c:v>2.5284285710000001</c:v>
                </c:pt>
                <c:pt idx="2">
                  <c:v>2.8069999999999999</c:v>
                </c:pt>
                <c:pt idx="3">
                  <c:v>2.944428571</c:v>
                </c:pt>
                <c:pt idx="4">
                  <c:v>2.2142857139999998</c:v>
                </c:pt>
                <c:pt idx="5">
                  <c:v>2.7294285710000001</c:v>
                </c:pt>
                <c:pt idx="6">
                  <c:v>3.187857143</c:v>
                </c:pt>
                <c:pt idx="7">
                  <c:v>1.8914285710000001</c:v>
                </c:pt>
                <c:pt idx="8">
                  <c:v>2.484428571</c:v>
                </c:pt>
                <c:pt idx="9">
                  <c:v>2.8042857140000002</c:v>
                </c:pt>
                <c:pt idx="10">
                  <c:v>2.5267142859999998</c:v>
                </c:pt>
                <c:pt idx="11">
                  <c:v>2.9281428570000001</c:v>
                </c:pt>
                <c:pt idx="12">
                  <c:v>2.6258571430000002</c:v>
                </c:pt>
                <c:pt idx="13">
                  <c:v>3.0990000000000002</c:v>
                </c:pt>
                <c:pt idx="14">
                  <c:v>3.0482857139999999</c:v>
                </c:pt>
                <c:pt idx="15">
                  <c:v>2.7730000000000001</c:v>
                </c:pt>
                <c:pt idx="16">
                  <c:v>2.9961428570000002</c:v>
                </c:pt>
                <c:pt idx="17">
                  <c:v>2.9514285710000001</c:v>
                </c:pt>
                <c:pt idx="18">
                  <c:v>2.837571429</c:v>
                </c:pt>
                <c:pt idx="19">
                  <c:v>3.2839999999999998</c:v>
                </c:pt>
                <c:pt idx="22">
                  <c:v>4.3891428570000004</c:v>
                </c:pt>
                <c:pt idx="23">
                  <c:v>4.6241428569999998</c:v>
                </c:pt>
                <c:pt idx="24">
                  <c:v>4.7451428570000003</c:v>
                </c:pt>
                <c:pt idx="25">
                  <c:v>5.1492857140000003</c:v>
                </c:pt>
                <c:pt idx="26">
                  <c:v>4.9005714290000002</c:v>
                </c:pt>
                <c:pt idx="27">
                  <c:v>4.5381428570000004</c:v>
                </c:pt>
                <c:pt idx="28">
                  <c:v>4.9472857140000004</c:v>
                </c:pt>
                <c:pt idx="29">
                  <c:v>5.2152857140000002</c:v>
                </c:pt>
                <c:pt idx="30">
                  <c:v>5.1095714289999998</c:v>
                </c:pt>
                <c:pt idx="31">
                  <c:v>4.9097142859999998</c:v>
                </c:pt>
                <c:pt idx="32">
                  <c:v>5.0541428570000004</c:v>
                </c:pt>
                <c:pt idx="33">
                  <c:v>5.8527142860000003</c:v>
                </c:pt>
                <c:pt idx="34">
                  <c:v>5.2635714289999997</c:v>
                </c:pt>
                <c:pt idx="35">
                  <c:v>5.8645714289999997</c:v>
                </c:pt>
                <c:pt idx="36">
                  <c:v>5.1131428569999997</c:v>
                </c:pt>
                <c:pt idx="37">
                  <c:v>5.6529999999999996</c:v>
                </c:pt>
                <c:pt idx="38">
                  <c:v>5.8795714290000003</c:v>
                </c:pt>
                <c:pt idx="39">
                  <c:v>5.8457142859999998</c:v>
                </c:pt>
                <c:pt idx="40">
                  <c:v>6.2077142859999999</c:v>
                </c:pt>
                <c:pt idx="41">
                  <c:v>5.7494285710000002</c:v>
                </c:pt>
                <c:pt idx="42">
                  <c:v>5.7035714290000001</c:v>
                </c:pt>
                <c:pt idx="43">
                  <c:v>6.1319999999999997</c:v>
                </c:pt>
                <c:pt idx="44">
                  <c:v>6.7174285710000001</c:v>
                </c:pt>
                <c:pt idx="45">
                  <c:v>6.6318571430000004</c:v>
                </c:pt>
                <c:pt idx="46">
                  <c:v>6.4294285709999999</c:v>
                </c:pt>
                <c:pt idx="47">
                  <c:v>6.2612857139999996</c:v>
                </c:pt>
                <c:pt idx="48">
                  <c:v>6.4235714289999999</c:v>
                </c:pt>
                <c:pt idx="49">
                  <c:v>6.1120000000000001</c:v>
                </c:pt>
                <c:pt idx="50">
                  <c:v>6.7801428570000004</c:v>
                </c:pt>
              </c:numCache>
            </c:numRef>
          </c:val>
          <c:smooth val="0"/>
        </c:ser>
        <c:ser>
          <c:idx val="5"/>
          <c:order val="4"/>
          <c:tx>
            <c:v>OBS,Indian Cont.</c:v>
          </c:tx>
          <c:spPr>
            <a:ln w="4127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Sheet1!$F$57:$F$107</c:f>
              <c:numCache>
                <c:formatCode>General</c:formatCode>
                <c:ptCount val="51"/>
                <c:pt idx="2">
                  <c:v>27.890999999999998</c:v>
                </c:pt>
                <c:pt idx="3">
                  <c:v>27.87</c:v>
                </c:pt>
                <c:pt idx="4">
                  <c:v>27.626999999999999</c:v>
                </c:pt>
                <c:pt idx="5">
                  <c:v>27.727</c:v>
                </c:pt>
                <c:pt idx="6">
                  <c:v>27.83</c:v>
                </c:pt>
                <c:pt idx="7">
                  <c:v>28.143999999999998</c:v>
                </c:pt>
                <c:pt idx="8">
                  <c:v>28.152000000000001</c:v>
                </c:pt>
                <c:pt idx="9">
                  <c:v>27.667000000000002</c:v>
                </c:pt>
                <c:pt idx="10">
                  <c:v>27.803999999999998</c:v>
                </c:pt>
                <c:pt idx="11">
                  <c:v>28</c:v>
                </c:pt>
                <c:pt idx="12">
                  <c:v>27.773</c:v>
                </c:pt>
                <c:pt idx="13">
                  <c:v>27.789000000000001</c:v>
                </c:pt>
                <c:pt idx="14">
                  <c:v>27.716999999999999</c:v>
                </c:pt>
                <c:pt idx="15">
                  <c:v>27.882000000000001</c:v>
                </c:pt>
                <c:pt idx="16">
                  <c:v>27.84</c:v>
                </c:pt>
                <c:pt idx="17">
                  <c:v>28.024999999999999</c:v>
                </c:pt>
                <c:pt idx="18">
                  <c:v>28.448</c:v>
                </c:pt>
                <c:pt idx="19">
                  <c:v>27.841999999999999</c:v>
                </c:pt>
              </c:numCache>
            </c:numRef>
          </c:val>
          <c:smooth val="0"/>
        </c:ser>
        <c:ser>
          <c:idx val="6"/>
          <c:order val="5"/>
          <c:tx>
            <c:v>Simulation, Indian Cont.</c:v>
          </c:tx>
          <c:marker>
            <c:symbol val="none"/>
          </c:marker>
          <c:cat>
            <c:numRef>
              <c:f>Sheet1!$A$57:$A$107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  <c:pt idx="32">
                  <c:v>2051</c:v>
                </c:pt>
                <c:pt idx="33">
                  <c:v>2052</c:v>
                </c:pt>
                <c:pt idx="34">
                  <c:v>2053</c:v>
                </c:pt>
                <c:pt idx="35">
                  <c:v>2054</c:v>
                </c:pt>
                <c:pt idx="36">
                  <c:v>2055</c:v>
                </c:pt>
                <c:pt idx="37">
                  <c:v>2056</c:v>
                </c:pt>
                <c:pt idx="38">
                  <c:v>2057</c:v>
                </c:pt>
                <c:pt idx="39">
                  <c:v>2058</c:v>
                </c:pt>
                <c:pt idx="40">
                  <c:v>2059</c:v>
                </c:pt>
                <c:pt idx="41">
                  <c:v>2060</c:v>
                </c:pt>
                <c:pt idx="42">
                  <c:v>2061</c:v>
                </c:pt>
                <c:pt idx="43">
                  <c:v>2062</c:v>
                </c:pt>
                <c:pt idx="44">
                  <c:v>2063</c:v>
                </c:pt>
                <c:pt idx="45">
                  <c:v>2064</c:v>
                </c:pt>
                <c:pt idx="46">
                  <c:v>2065</c:v>
                </c:pt>
                <c:pt idx="47">
                  <c:v>2066</c:v>
                </c:pt>
                <c:pt idx="48">
                  <c:v>2067</c:v>
                </c:pt>
                <c:pt idx="49">
                  <c:v>2068</c:v>
                </c:pt>
                <c:pt idx="50">
                  <c:v>2069</c:v>
                </c:pt>
              </c:numCache>
            </c:numRef>
          </c:cat>
          <c:val>
            <c:numRef>
              <c:f>Sheet1!$G$57:$G$107</c:f>
              <c:numCache>
                <c:formatCode>General</c:formatCode>
                <c:ptCount val="51"/>
                <c:pt idx="1">
                  <c:v>26.196857139999999</c:v>
                </c:pt>
                <c:pt idx="2">
                  <c:v>26.297000000000001</c:v>
                </c:pt>
                <c:pt idx="3">
                  <c:v>26.805</c:v>
                </c:pt>
                <c:pt idx="4">
                  <c:v>26.780571429999998</c:v>
                </c:pt>
                <c:pt idx="5">
                  <c:v>26.52857143</c:v>
                </c:pt>
                <c:pt idx="6">
                  <c:v>26.33971429</c:v>
                </c:pt>
                <c:pt idx="7">
                  <c:v>26.556142860000001</c:v>
                </c:pt>
                <c:pt idx="8">
                  <c:v>26.981999999999999</c:v>
                </c:pt>
                <c:pt idx="9">
                  <c:v>26.30828571</c:v>
                </c:pt>
                <c:pt idx="10">
                  <c:v>26.58714286</c:v>
                </c:pt>
                <c:pt idx="11">
                  <c:v>26.95342857</c:v>
                </c:pt>
                <c:pt idx="12">
                  <c:v>26.609857139999999</c:v>
                </c:pt>
                <c:pt idx="13">
                  <c:v>26.626428570000002</c:v>
                </c:pt>
                <c:pt idx="14">
                  <c:v>26.952285710000002</c:v>
                </c:pt>
                <c:pt idx="15">
                  <c:v>26.472000000000001</c:v>
                </c:pt>
                <c:pt idx="16">
                  <c:v>26.251714289999999</c:v>
                </c:pt>
                <c:pt idx="17">
                  <c:v>27.035142860000001</c:v>
                </c:pt>
                <c:pt idx="18">
                  <c:v>26.954714289999998</c:v>
                </c:pt>
                <c:pt idx="19">
                  <c:v>26.396714289999998</c:v>
                </c:pt>
                <c:pt idx="22">
                  <c:v>27.56657143</c:v>
                </c:pt>
                <c:pt idx="23">
                  <c:v>27.586285709999999</c:v>
                </c:pt>
                <c:pt idx="24">
                  <c:v>28.25871429</c:v>
                </c:pt>
                <c:pt idx="25">
                  <c:v>27.992999999999999</c:v>
                </c:pt>
                <c:pt idx="26">
                  <c:v>27.621285709999999</c:v>
                </c:pt>
                <c:pt idx="27">
                  <c:v>28.235714290000001</c:v>
                </c:pt>
                <c:pt idx="28">
                  <c:v>28.575285709999999</c:v>
                </c:pt>
                <c:pt idx="29">
                  <c:v>27.725999999999999</c:v>
                </c:pt>
                <c:pt idx="30">
                  <c:v>27.28457143</c:v>
                </c:pt>
                <c:pt idx="31">
                  <c:v>27.480714290000002</c:v>
                </c:pt>
                <c:pt idx="32">
                  <c:v>27.998999999999999</c:v>
                </c:pt>
                <c:pt idx="33">
                  <c:v>28.155857139999998</c:v>
                </c:pt>
                <c:pt idx="34">
                  <c:v>27.839571429999999</c:v>
                </c:pt>
                <c:pt idx="35">
                  <c:v>28.121285709999999</c:v>
                </c:pt>
                <c:pt idx="36">
                  <c:v>28.632000000000001</c:v>
                </c:pt>
                <c:pt idx="37">
                  <c:v>28.705428569999999</c:v>
                </c:pt>
                <c:pt idx="38">
                  <c:v>28.504571429999999</c:v>
                </c:pt>
                <c:pt idx="39">
                  <c:v>28.07542857</c:v>
                </c:pt>
                <c:pt idx="40">
                  <c:v>28.674285709999999</c:v>
                </c:pt>
                <c:pt idx="41">
                  <c:v>28.349714290000001</c:v>
                </c:pt>
                <c:pt idx="42">
                  <c:v>28.11871429</c:v>
                </c:pt>
                <c:pt idx="43">
                  <c:v>28.384</c:v>
                </c:pt>
                <c:pt idx="44">
                  <c:v>29.570142860000001</c:v>
                </c:pt>
                <c:pt idx="45">
                  <c:v>28.413571430000001</c:v>
                </c:pt>
                <c:pt idx="46">
                  <c:v>28.99114286</c:v>
                </c:pt>
                <c:pt idx="47">
                  <c:v>29.204000000000001</c:v>
                </c:pt>
                <c:pt idx="48">
                  <c:v>29.298285709999998</c:v>
                </c:pt>
                <c:pt idx="49">
                  <c:v>28.694428569999999</c:v>
                </c:pt>
                <c:pt idx="50">
                  <c:v>29.324000000000002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075584"/>
        <c:axId val="119077504"/>
      </c:lineChart>
      <c:catAx>
        <c:axId val="11907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077504"/>
        <c:crosses val="autoZero"/>
        <c:auto val="1"/>
        <c:lblAlgn val="ctr"/>
        <c:lblOffset val="100"/>
        <c:tickLblSkip val="5"/>
        <c:noMultiLvlLbl val="0"/>
      </c:catAx>
      <c:valAx>
        <c:axId val="119077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9075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023338582677165"/>
          <c:y val="0.81694798123638801"/>
          <c:w val="0.81353307086614168"/>
          <c:h val="0.17103011392192999"/>
        </c:manualLayout>
      </c:layout>
      <c:overlay val="0"/>
      <c:txPr>
        <a:bodyPr/>
        <a:lstStyle/>
        <a:p>
          <a:pPr>
            <a:defRPr sz="1400"/>
          </a:pPr>
          <a:endParaRPr lang="zh-CN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EC42A-1B91-4097-B0A8-176B7CF5DC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0A12164-D039-4B3C-820E-74E330B30A20}">
      <dgm:prSet phldrT="[文本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altLang="zh-CN" b="1" dirty="0" smtClean="0"/>
            <a:t>-Surface climate</a:t>
          </a:r>
        </a:p>
        <a:p>
          <a:r>
            <a:rPr lang="en-US" altLang="zh-CN" b="1" dirty="0" smtClean="0"/>
            <a:t>-Climate variations</a:t>
          </a:r>
          <a:endParaRPr lang="zh-CN" altLang="en-US" b="1" dirty="0"/>
        </a:p>
      </dgm:t>
    </dgm:pt>
    <dgm:pt modelId="{991EBAF0-2657-4738-903C-BF9C9F3B0850}" type="parTrans" cxnId="{480443F1-6C03-4C27-AA72-18822FE823D8}">
      <dgm:prSet/>
      <dgm:spPr/>
      <dgm:t>
        <a:bodyPr/>
        <a:lstStyle/>
        <a:p>
          <a:endParaRPr lang="zh-CN" altLang="en-US"/>
        </a:p>
      </dgm:t>
    </dgm:pt>
    <dgm:pt modelId="{2F2BE757-3CF8-4AC1-9958-F60AA5AC018B}" type="sibTrans" cxnId="{480443F1-6C03-4C27-AA72-18822FE823D8}">
      <dgm:prSet/>
      <dgm:spPr/>
      <dgm:t>
        <a:bodyPr/>
        <a:lstStyle/>
        <a:p>
          <a:endParaRPr lang="zh-CN" altLang="en-US"/>
        </a:p>
      </dgm:t>
    </dgm:pt>
    <dgm:pt modelId="{B1CE92C1-9309-4D73-A429-9CB7D02CCE73}">
      <dgm:prSet phldrT="[文本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altLang="zh-CN" b="1" dirty="0" smtClean="0"/>
            <a:t>-East Asian Monsoon</a:t>
          </a:r>
        </a:p>
        <a:p>
          <a:r>
            <a:rPr lang="en-US" altLang="zh-CN" b="1" dirty="0" smtClean="0"/>
            <a:t>-Indian </a:t>
          </a:r>
          <a:r>
            <a:rPr lang="en-US" altLang="zh-CN" b="1" dirty="0" smtClean="0"/>
            <a:t>Monsoon</a:t>
          </a:r>
          <a:endParaRPr lang="zh-CN" altLang="en-US" b="1" dirty="0"/>
        </a:p>
      </dgm:t>
    </dgm:pt>
    <dgm:pt modelId="{E3BEE872-5875-45A1-8F6A-8A0B79ADAB46}" type="parTrans" cxnId="{1A7AD223-9D4D-4795-8792-810D9D8A56C4}">
      <dgm:prSet/>
      <dgm:spPr/>
      <dgm:t>
        <a:bodyPr/>
        <a:lstStyle/>
        <a:p>
          <a:endParaRPr lang="zh-CN" altLang="en-US"/>
        </a:p>
      </dgm:t>
    </dgm:pt>
    <dgm:pt modelId="{558B395B-0A16-4335-8506-6FE520AE9771}" type="sibTrans" cxnId="{1A7AD223-9D4D-4795-8792-810D9D8A56C4}">
      <dgm:prSet/>
      <dgm:spPr/>
      <dgm:t>
        <a:bodyPr/>
        <a:lstStyle/>
        <a:p>
          <a:endParaRPr lang="zh-CN" altLang="en-US"/>
        </a:p>
      </dgm:t>
    </dgm:pt>
    <dgm:pt modelId="{BDCB0A23-7A72-4AAD-B4A4-964D7471F020}">
      <dgm:prSet phldrT="[文本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altLang="zh-CN" b="1" dirty="0" smtClean="0"/>
            <a:t>-Heat waves</a:t>
          </a:r>
        </a:p>
        <a:p>
          <a:r>
            <a:rPr lang="en-US" altLang="zh-CN" b="1" dirty="0" smtClean="0"/>
            <a:t>-Heavy rainfall and flood</a:t>
          </a:r>
          <a:endParaRPr lang="zh-CN" altLang="en-US" b="1" dirty="0"/>
        </a:p>
      </dgm:t>
    </dgm:pt>
    <dgm:pt modelId="{2503BE0E-C3D9-4565-965A-45A28E7C5126}" type="parTrans" cxnId="{29D408B5-5A73-44C9-A7B4-812A7C7EC638}">
      <dgm:prSet/>
      <dgm:spPr/>
      <dgm:t>
        <a:bodyPr/>
        <a:lstStyle/>
        <a:p>
          <a:endParaRPr lang="zh-CN" altLang="en-US"/>
        </a:p>
      </dgm:t>
    </dgm:pt>
    <dgm:pt modelId="{3A3AF0B6-EE13-4E6B-900D-E293BB17A213}" type="sibTrans" cxnId="{29D408B5-5A73-44C9-A7B4-812A7C7EC638}">
      <dgm:prSet/>
      <dgm:spPr/>
      <dgm:t>
        <a:bodyPr/>
        <a:lstStyle/>
        <a:p>
          <a:endParaRPr lang="zh-CN" altLang="en-US"/>
        </a:p>
      </dgm:t>
    </dgm:pt>
    <dgm:pt modelId="{EDA978B2-AB17-406E-A09D-1DDE18189352}" type="pres">
      <dgm:prSet presAssocID="{4A9EC42A-1B91-4097-B0A8-176B7CF5DC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A935F8AE-B902-4EC6-8E80-907FDA84E35E}" type="pres">
      <dgm:prSet presAssocID="{4A9EC42A-1B91-4097-B0A8-176B7CF5DCA2}" presName="Name1" presStyleCnt="0"/>
      <dgm:spPr/>
    </dgm:pt>
    <dgm:pt modelId="{7605FD76-BB3E-4910-9FA9-17E424A433E3}" type="pres">
      <dgm:prSet presAssocID="{4A9EC42A-1B91-4097-B0A8-176B7CF5DCA2}" presName="cycle" presStyleCnt="0"/>
      <dgm:spPr/>
    </dgm:pt>
    <dgm:pt modelId="{A2CBB010-7B1E-4428-9DDC-20952B9144E5}" type="pres">
      <dgm:prSet presAssocID="{4A9EC42A-1B91-4097-B0A8-176B7CF5DCA2}" presName="srcNode" presStyleLbl="node1" presStyleIdx="0" presStyleCnt="3"/>
      <dgm:spPr/>
    </dgm:pt>
    <dgm:pt modelId="{48C072F9-3CB0-4D81-A2AF-2D1362645CF0}" type="pres">
      <dgm:prSet presAssocID="{4A9EC42A-1B91-4097-B0A8-176B7CF5DCA2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D9EDAC0E-9E89-4E16-B502-A73A8D4F09F1}" type="pres">
      <dgm:prSet presAssocID="{4A9EC42A-1B91-4097-B0A8-176B7CF5DCA2}" presName="extraNode" presStyleLbl="node1" presStyleIdx="0" presStyleCnt="3"/>
      <dgm:spPr/>
    </dgm:pt>
    <dgm:pt modelId="{1BEDB996-534E-49B2-986F-CA8FE1EB5E34}" type="pres">
      <dgm:prSet presAssocID="{4A9EC42A-1B91-4097-B0A8-176B7CF5DCA2}" presName="dstNode" presStyleLbl="node1" presStyleIdx="0" presStyleCnt="3"/>
      <dgm:spPr/>
    </dgm:pt>
    <dgm:pt modelId="{EA54D232-77A5-4FCB-845F-BDB8127CAC35}" type="pres">
      <dgm:prSet presAssocID="{00A12164-D039-4B3C-820E-74E330B30A20}" presName="text_1" presStyleLbl="node1" presStyleIdx="0" presStyleCnt="3" custScaleX="73449" custLinFactNeighborX="-115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CEFFBA-E8FD-4F6B-906F-E4B66504EB26}" type="pres">
      <dgm:prSet presAssocID="{00A12164-D039-4B3C-820E-74E330B30A20}" presName="accent_1" presStyleCnt="0"/>
      <dgm:spPr/>
    </dgm:pt>
    <dgm:pt modelId="{55BF3061-B2A8-41C1-8734-E52A8B1DC0D2}" type="pres">
      <dgm:prSet presAssocID="{00A12164-D039-4B3C-820E-74E330B30A20}" presName="accentRepeatNode" presStyleLbl="solidFgAcc1" presStyleIdx="0" presStyleCnt="3" custScaleX="124016" custScaleY="124016"/>
      <dgm:spPr>
        <a:solidFill>
          <a:schemeClr val="tx2">
            <a:lumMod val="20000"/>
            <a:lumOff val="80000"/>
          </a:schemeClr>
        </a:solidFill>
        <a:ln>
          <a:noFill/>
        </a:ln>
      </dgm:spPr>
    </dgm:pt>
    <dgm:pt modelId="{68E1A915-FCA8-4143-ABA1-074BE69AC55A}" type="pres">
      <dgm:prSet presAssocID="{B1CE92C1-9309-4D73-A429-9CB7D02CCE73}" presName="text_2" presStyleLbl="node1" presStyleIdx="1" presStyleCnt="3" custScaleX="68422" custLinFactNeighborX="-1141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F67A76-BF12-42FF-B7FD-6696AE6BAB0B}" type="pres">
      <dgm:prSet presAssocID="{B1CE92C1-9309-4D73-A429-9CB7D02CCE73}" presName="accent_2" presStyleCnt="0"/>
      <dgm:spPr/>
    </dgm:pt>
    <dgm:pt modelId="{325CDF35-D53A-45D3-9A57-58CBD04F6EA3}" type="pres">
      <dgm:prSet presAssocID="{B1CE92C1-9309-4D73-A429-9CB7D02CCE73}" presName="accentRepeatNode" presStyleLbl="solidFgAcc1" presStyleIdx="1" presStyleCnt="3" custScaleX="124016" custScaleY="124016"/>
      <dgm:spPr>
        <a:solidFill>
          <a:schemeClr val="tx2">
            <a:lumMod val="40000"/>
            <a:lumOff val="60000"/>
          </a:schemeClr>
        </a:solidFill>
        <a:ln>
          <a:noFill/>
        </a:ln>
      </dgm:spPr>
    </dgm:pt>
    <dgm:pt modelId="{C006538B-575A-4D3B-A147-A1C4E9E659F5}" type="pres">
      <dgm:prSet presAssocID="{BDCB0A23-7A72-4AAD-B4A4-964D7471F020}" presName="text_3" presStyleLbl="node1" presStyleIdx="2" presStyleCnt="3" custScaleX="74131" custLinFactNeighborX="-1177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312D6F-BD78-4042-BE46-6D42C5295228}" type="pres">
      <dgm:prSet presAssocID="{BDCB0A23-7A72-4AAD-B4A4-964D7471F020}" presName="accent_3" presStyleCnt="0"/>
      <dgm:spPr/>
    </dgm:pt>
    <dgm:pt modelId="{29E5997C-C599-4E46-9E99-044EEF0F5659}" type="pres">
      <dgm:prSet presAssocID="{BDCB0A23-7A72-4AAD-B4A4-964D7471F020}" presName="accentRepeatNode" presStyleLbl="solidFgAcc1" presStyleIdx="2" presStyleCnt="3" custScaleX="124016" custScaleY="124016"/>
      <dgm:spPr>
        <a:solidFill>
          <a:schemeClr val="tx2">
            <a:lumMod val="60000"/>
            <a:lumOff val="40000"/>
          </a:schemeClr>
        </a:solidFill>
        <a:ln>
          <a:noFill/>
        </a:ln>
      </dgm:spPr>
    </dgm:pt>
  </dgm:ptLst>
  <dgm:cxnLst>
    <dgm:cxn modelId="{ABD46D35-B15D-46BD-8C67-283B825F02D2}" type="presOf" srcId="{00A12164-D039-4B3C-820E-74E330B30A20}" destId="{EA54D232-77A5-4FCB-845F-BDB8127CAC35}" srcOrd="0" destOrd="0" presId="urn:microsoft.com/office/officeart/2008/layout/VerticalCurvedList"/>
    <dgm:cxn modelId="{24E99E1B-BA30-445B-A8B1-3BB01C7767D2}" type="presOf" srcId="{2F2BE757-3CF8-4AC1-9958-F60AA5AC018B}" destId="{48C072F9-3CB0-4D81-A2AF-2D1362645CF0}" srcOrd="0" destOrd="0" presId="urn:microsoft.com/office/officeart/2008/layout/VerticalCurvedList"/>
    <dgm:cxn modelId="{480443F1-6C03-4C27-AA72-18822FE823D8}" srcId="{4A9EC42A-1B91-4097-B0A8-176B7CF5DCA2}" destId="{00A12164-D039-4B3C-820E-74E330B30A20}" srcOrd="0" destOrd="0" parTransId="{991EBAF0-2657-4738-903C-BF9C9F3B0850}" sibTransId="{2F2BE757-3CF8-4AC1-9958-F60AA5AC018B}"/>
    <dgm:cxn modelId="{CBEDC135-FFD2-4FAC-8BC8-D9C3989A8427}" type="presOf" srcId="{B1CE92C1-9309-4D73-A429-9CB7D02CCE73}" destId="{68E1A915-FCA8-4143-ABA1-074BE69AC55A}" srcOrd="0" destOrd="0" presId="urn:microsoft.com/office/officeart/2008/layout/VerticalCurvedList"/>
    <dgm:cxn modelId="{1A7AD223-9D4D-4795-8792-810D9D8A56C4}" srcId="{4A9EC42A-1B91-4097-B0A8-176B7CF5DCA2}" destId="{B1CE92C1-9309-4D73-A429-9CB7D02CCE73}" srcOrd="1" destOrd="0" parTransId="{E3BEE872-5875-45A1-8F6A-8A0B79ADAB46}" sibTransId="{558B395B-0A16-4335-8506-6FE520AE9771}"/>
    <dgm:cxn modelId="{82ABE51B-A638-48B0-8E22-0E49D205074C}" type="presOf" srcId="{BDCB0A23-7A72-4AAD-B4A4-964D7471F020}" destId="{C006538B-575A-4D3B-A147-A1C4E9E659F5}" srcOrd="0" destOrd="0" presId="urn:microsoft.com/office/officeart/2008/layout/VerticalCurvedList"/>
    <dgm:cxn modelId="{5D20DF17-141A-4986-A206-D3B78BEFE94C}" type="presOf" srcId="{4A9EC42A-1B91-4097-B0A8-176B7CF5DCA2}" destId="{EDA978B2-AB17-406E-A09D-1DDE18189352}" srcOrd="0" destOrd="0" presId="urn:microsoft.com/office/officeart/2008/layout/VerticalCurvedList"/>
    <dgm:cxn modelId="{29D408B5-5A73-44C9-A7B4-812A7C7EC638}" srcId="{4A9EC42A-1B91-4097-B0A8-176B7CF5DCA2}" destId="{BDCB0A23-7A72-4AAD-B4A4-964D7471F020}" srcOrd="2" destOrd="0" parTransId="{2503BE0E-C3D9-4565-965A-45A28E7C5126}" sibTransId="{3A3AF0B6-EE13-4E6B-900D-E293BB17A213}"/>
    <dgm:cxn modelId="{6A697A9C-68BE-46A2-80DA-AC7C7D23FDA1}" type="presParOf" srcId="{EDA978B2-AB17-406E-A09D-1DDE18189352}" destId="{A935F8AE-B902-4EC6-8E80-907FDA84E35E}" srcOrd="0" destOrd="0" presId="urn:microsoft.com/office/officeart/2008/layout/VerticalCurvedList"/>
    <dgm:cxn modelId="{B791D687-56B7-4E62-8F2D-1822EA9E4207}" type="presParOf" srcId="{A935F8AE-B902-4EC6-8E80-907FDA84E35E}" destId="{7605FD76-BB3E-4910-9FA9-17E424A433E3}" srcOrd="0" destOrd="0" presId="urn:microsoft.com/office/officeart/2008/layout/VerticalCurvedList"/>
    <dgm:cxn modelId="{630F69D0-8CE2-48C2-9AC8-0849F88C778F}" type="presParOf" srcId="{7605FD76-BB3E-4910-9FA9-17E424A433E3}" destId="{A2CBB010-7B1E-4428-9DDC-20952B9144E5}" srcOrd="0" destOrd="0" presId="urn:microsoft.com/office/officeart/2008/layout/VerticalCurvedList"/>
    <dgm:cxn modelId="{3AF540AC-8F19-4497-8785-62DB6A6E5002}" type="presParOf" srcId="{7605FD76-BB3E-4910-9FA9-17E424A433E3}" destId="{48C072F9-3CB0-4D81-A2AF-2D1362645CF0}" srcOrd="1" destOrd="0" presId="urn:microsoft.com/office/officeart/2008/layout/VerticalCurvedList"/>
    <dgm:cxn modelId="{C4CDB143-B92D-4EC0-A9D2-0A3FCDD38C91}" type="presParOf" srcId="{7605FD76-BB3E-4910-9FA9-17E424A433E3}" destId="{D9EDAC0E-9E89-4E16-B502-A73A8D4F09F1}" srcOrd="2" destOrd="0" presId="urn:microsoft.com/office/officeart/2008/layout/VerticalCurvedList"/>
    <dgm:cxn modelId="{C84BE03C-AC42-44ED-8867-9D1A8269B254}" type="presParOf" srcId="{7605FD76-BB3E-4910-9FA9-17E424A433E3}" destId="{1BEDB996-534E-49B2-986F-CA8FE1EB5E34}" srcOrd="3" destOrd="0" presId="urn:microsoft.com/office/officeart/2008/layout/VerticalCurvedList"/>
    <dgm:cxn modelId="{001ECCC4-0615-4AD4-A565-E400D2ABFC25}" type="presParOf" srcId="{A935F8AE-B902-4EC6-8E80-907FDA84E35E}" destId="{EA54D232-77A5-4FCB-845F-BDB8127CAC35}" srcOrd="1" destOrd="0" presId="urn:microsoft.com/office/officeart/2008/layout/VerticalCurvedList"/>
    <dgm:cxn modelId="{387C7523-71C8-4022-AE89-A4731952BD25}" type="presParOf" srcId="{A935F8AE-B902-4EC6-8E80-907FDA84E35E}" destId="{11CEFFBA-E8FD-4F6B-906F-E4B66504EB26}" srcOrd="2" destOrd="0" presId="urn:microsoft.com/office/officeart/2008/layout/VerticalCurvedList"/>
    <dgm:cxn modelId="{9035E51B-CA2F-48E1-A00D-8DC4B272E322}" type="presParOf" srcId="{11CEFFBA-E8FD-4F6B-906F-E4B66504EB26}" destId="{55BF3061-B2A8-41C1-8734-E52A8B1DC0D2}" srcOrd="0" destOrd="0" presId="urn:microsoft.com/office/officeart/2008/layout/VerticalCurvedList"/>
    <dgm:cxn modelId="{42229A39-D5E6-475D-BA63-2CC8EFDC23EB}" type="presParOf" srcId="{A935F8AE-B902-4EC6-8E80-907FDA84E35E}" destId="{68E1A915-FCA8-4143-ABA1-074BE69AC55A}" srcOrd="3" destOrd="0" presId="urn:microsoft.com/office/officeart/2008/layout/VerticalCurvedList"/>
    <dgm:cxn modelId="{2E8862AC-2735-4B3E-9779-DB7903197BCE}" type="presParOf" srcId="{A935F8AE-B902-4EC6-8E80-907FDA84E35E}" destId="{D9F67A76-BF12-42FF-B7FD-6696AE6BAB0B}" srcOrd="4" destOrd="0" presId="urn:microsoft.com/office/officeart/2008/layout/VerticalCurvedList"/>
    <dgm:cxn modelId="{7AB6682A-CF2B-4AC6-92D0-536656B03F64}" type="presParOf" srcId="{D9F67A76-BF12-42FF-B7FD-6696AE6BAB0B}" destId="{325CDF35-D53A-45D3-9A57-58CBD04F6EA3}" srcOrd="0" destOrd="0" presId="urn:microsoft.com/office/officeart/2008/layout/VerticalCurvedList"/>
    <dgm:cxn modelId="{3BD8B298-F8DE-43C3-8AB6-A58CD51C4B94}" type="presParOf" srcId="{A935F8AE-B902-4EC6-8E80-907FDA84E35E}" destId="{C006538B-575A-4D3B-A147-A1C4E9E659F5}" srcOrd="5" destOrd="0" presId="urn:microsoft.com/office/officeart/2008/layout/VerticalCurvedList"/>
    <dgm:cxn modelId="{099504D2-A460-4D19-B7C0-816E64A13AA6}" type="presParOf" srcId="{A935F8AE-B902-4EC6-8E80-907FDA84E35E}" destId="{66312D6F-BD78-4042-BE46-6D42C5295228}" srcOrd="6" destOrd="0" presId="urn:microsoft.com/office/officeart/2008/layout/VerticalCurvedList"/>
    <dgm:cxn modelId="{626BF722-EBEF-40E9-A2E5-FFE74AE1F8D7}" type="presParOf" srcId="{66312D6F-BD78-4042-BE46-6D42C5295228}" destId="{29E5997C-C599-4E46-9E99-044EEF0F565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072F9-3CB0-4D81-A2AF-2D1362645CF0}">
      <dsp:nvSpPr>
        <dsp:cNvPr id="0" name=""/>
        <dsp:cNvSpPr/>
      </dsp:nvSpPr>
      <dsp:spPr>
        <a:xfrm>
          <a:off x="-4856660" y="-805709"/>
          <a:ext cx="6264383" cy="6264383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4D232-77A5-4FCB-845F-BDB8127CAC35}">
      <dsp:nvSpPr>
        <dsp:cNvPr id="0" name=""/>
        <dsp:cNvSpPr/>
      </dsp:nvSpPr>
      <dsp:spPr>
        <a:xfrm>
          <a:off x="1141033" y="465296"/>
          <a:ext cx="3792125" cy="93059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65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-Surface climate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-Climate variations</a:t>
          </a:r>
          <a:endParaRPr lang="zh-CN" altLang="en-US" sz="2200" b="1" kern="1200" dirty="0"/>
        </a:p>
      </dsp:txBody>
      <dsp:txXfrm>
        <a:off x="1141033" y="465296"/>
        <a:ext cx="3792125" cy="930592"/>
      </dsp:txXfrm>
    </dsp:sp>
    <dsp:sp modelId="{55BF3061-B2A8-41C1-8734-E52A8B1DC0D2}">
      <dsp:nvSpPr>
        <dsp:cNvPr id="0" name=""/>
        <dsp:cNvSpPr/>
      </dsp:nvSpPr>
      <dsp:spPr>
        <a:xfrm>
          <a:off x="328269" y="209290"/>
          <a:ext cx="1442604" cy="144260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1A915-FCA8-4143-ABA1-074BE69AC55A}">
      <dsp:nvSpPr>
        <dsp:cNvPr id="0" name=""/>
        <dsp:cNvSpPr/>
      </dsp:nvSpPr>
      <dsp:spPr>
        <a:xfrm>
          <a:off x="1598729" y="1861185"/>
          <a:ext cx="3301133" cy="93059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65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-East Asian Monsoon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-Indian </a:t>
          </a:r>
          <a:r>
            <a:rPr lang="en-US" altLang="zh-CN" sz="2200" b="1" kern="1200" dirty="0" smtClean="0"/>
            <a:t>Monsoon</a:t>
          </a:r>
          <a:endParaRPr lang="zh-CN" altLang="en-US" sz="2200" b="1" kern="1200" dirty="0"/>
        </a:p>
      </dsp:txBody>
      <dsp:txXfrm>
        <a:off x="1598729" y="1861185"/>
        <a:ext cx="3301133" cy="930592"/>
      </dsp:txXfrm>
    </dsp:sp>
    <dsp:sp modelId="{325CDF35-D53A-45D3-9A57-58CBD04F6EA3}">
      <dsp:nvSpPr>
        <dsp:cNvPr id="0" name=""/>
        <dsp:cNvSpPr/>
      </dsp:nvSpPr>
      <dsp:spPr>
        <a:xfrm>
          <a:off x="666540" y="1605179"/>
          <a:ext cx="1442604" cy="144260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6538B-575A-4D3B-A147-A1C4E9E659F5}">
      <dsp:nvSpPr>
        <dsp:cNvPr id="0" name=""/>
        <dsp:cNvSpPr/>
      </dsp:nvSpPr>
      <dsp:spPr>
        <a:xfrm>
          <a:off x="1109539" y="3257074"/>
          <a:ext cx="3827336" cy="93059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865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-Heat waves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b="1" kern="1200" dirty="0" smtClean="0"/>
            <a:t>-Heavy rainfall and flood</a:t>
          </a:r>
          <a:endParaRPr lang="zh-CN" altLang="en-US" sz="2200" b="1" kern="1200" dirty="0"/>
        </a:p>
      </dsp:txBody>
      <dsp:txXfrm>
        <a:off x="1109539" y="3257074"/>
        <a:ext cx="3827336" cy="930592"/>
      </dsp:txXfrm>
    </dsp:sp>
    <dsp:sp modelId="{29E5997C-C599-4E46-9E99-044EEF0F5659}">
      <dsp:nvSpPr>
        <dsp:cNvPr id="0" name=""/>
        <dsp:cNvSpPr/>
      </dsp:nvSpPr>
      <dsp:spPr>
        <a:xfrm>
          <a:off x="328269" y="3001068"/>
          <a:ext cx="1442604" cy="14426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420CA-5A7D-4FED-9606-C784C74916AC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1C54-A629-4819-9830-936A2BB598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7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660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22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84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864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264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13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8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Mean</a:t>
            </a:r>
            <a:r>
              <a:rPr lang="en-US" altLang="zh-CN" baseline="0" dirty="0" smtClean="0"/>
              <a:t> climate,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953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620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69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388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27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279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8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Three phases</a:t>
            </a:r>
            <a:r>
              <a:rPr lang="en-US" altLang="zh-CN" baseline="0" dirty="0" smtClean="0"/>
              <a:t> of RMIP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67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8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1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Note</a:t>
            </a:r>
            <a:r>
              <a:rPr lang="en-US" altLang="zh-CN" baseline="0" dirty="0" smtClean="0"/>
              <a:t> that the data will be available to the public in 3 months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52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E7D9B-217A-4DE5-9072-82905372FA8A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91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1C54-A629-4819-9830-936A2BB5987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1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50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2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1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0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79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7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3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01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95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88106-CB9E-4382-9FD6-DDEBA11AF19A}" type="datetimeFigureOut">
              <a:rPr lang="zh-CN" altLang="en-US" smtClean="0"/>
              <a:t>2013/8/26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3C741-DF5D-4EDD-896F-C18FD98D01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wsy@nju.edu.cn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859973"/>
            <a:ext cx="9144000" cy="2770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Building </a:t>
            </a:r>
            <a:r>
              <a:rPr lang="en-US" altLang="zh-CN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Asian Climate Change Scenarios by Multi-Regional Climate Models Ensemble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199297" y="4005263"/>
            <a:ext cx="66850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indent="-720000" algn="ctr" fontAlgn="t"/>
            <a:r>
              <a:rPr lang="en-US" altLang="zh-CN" sz="2000" b="1" i="1" dirty="0" smtClean="0">
                <a:latin typeface="+mj-lt"/>
              </a:rPr>
              <a:t>S. Wang</a:t>
            </a:r>
            <a:r>
              <a:rPr lang="en-US" altLang="zh-CN" sz="2000" b="1" dirty="0" smtClean="0">
                <a:latin typeface="+mj-lt"/>
              </a:rPr>
              <a:t>, </a:t>
            </a:r>
            <a:r>
              <a:rPr lang="en-US" altLang="zh-CN" sz="2000" b="1" i="1" dirty="0" smtClean="0">
                <a:latin typeface="+mj-lt"/>
              </a:rPr>
              <a:t>D</a:t>
            </a:r>
            <a:r>
              <a:rPr lang="en-US" altLang="zh-CN" sz="2000" b="1" i="1" dirty="0">
                <a:latin typeface="+mj-lt"/>
              </a:rPr>
              <a:t>. Lee, J. McGregor, W. </a:t>
            </a:r>
            <a:r>
              <a:rPr lang="en-US" altLang="zh-CN" sz="2000" b="1" i="1" dirty="0" err="1">
                <a:latin typeface="+mj-lt"/>
              </a:rPr>
              <a:t>Gutowski</a:t>
            </a:r>
            <a:r>
              <a:rPr lang="en-US" altLang="zh-CN" sz="2000" b="1" i="1" dirty="0">
                <a:latin typeface="+mj-lt"/>
              </a:rPr>
              <a:t> , K. </a:t>
            </a:r>
            <a:r>
              <a:rPr lang="en-US" altLang="zh-CN" sz="2000" b="1" i="1" dirty="0" err="1">
                <a:latin typeface="+mj-lt"/>
              </a:rPr>
              <a:t>Dairaku</a:t>
            </a:r>
            <a:r>
              <a:rPr lang="en-US" altLang="zh-CN" sz="2000" b="1" i="1" dirty="0">
                <a:latin typeface="+mj-lt"/>
              </a:rPr>
              <a:t>, </a:t>
            </a:r>
            <a:r>
              <a:rPr lang="en-US" altLang="zh-CN" sz="2000" b="1" i="1" dirty="0" smtClean="0">
                <a:latin typeface="+mj-lt"/>
              </a:rPr>
              <a:t> </a:t>
            </a:r>
            <a:r>
              <a:rPr lang="en-US" altLang="zh-CN" sz="2000" b="1" i="1" dirty="0">
                <a:latin typeface="+mj-lt"/>
              </a:rPr>
              <a:t>X. </a:t>
            </a:r>
            <a:r>
              <a:rPr lang="en-US" altLang="zh-CN" sz="2000" b="1" i="1" dirty="0" err="1">
                <a:latin typeface="+mj-lt"/>
              </a:rPr>
              <a:t>Gao</a:t>
            </a:r>
            <a:r>
              <a:rPr lang="en-US" altLang="zh-CN" sz="2000" b="1" i="1" dirty="0">
                <a:latin typeface="+mj-lt"/>
              </a:rPr>
              <a:t>,  S. Hong, Y. Wang, K. </a:t>
            </a:r>
            <a:r>
              <a:rPr lang="en-US" altLang="zh-CN" sz="2000" b="1" i="1" dirty="0" err="1">
                <a:latin typeface="+mj-lt"/>
              </a:rPr>
              <a:t>Kurihara</a:t>
            </a:r>
            <a:r>
              <a:rPr lang="en-US" altLang="zh-CN" sz="2000" b="1" i="1" dirty="0">
                <a:latin typeface="+mj-lt"/>
              </a:rPr>
              <a:t>, J. </a:t>
            </a:r>
            <a:r>
              <a:rPr lang="en-US" altLang="zh-CN" sz="2000" b="1" i="1" dirty="0" err="1">
                <a:latin typeface="+mj-lt"/>
              </a:rPr>
              <a:t>Katzfey</a:t>
            </a:r>
            <a:r>
              <a:rPr lang="en-US" altLang="zh-CN" sz="2000" b="1" i="1" dirty="0">
                <a:latin typeface="+mj-lt"/>
              </a:rPr>
              <a:t> , Y. </a:t>
            </a:r>
            <a:r>
              <a:rPr lang="en-US" altLang="zh-CN" sz="2000" b="1" i="1" dirty="0" smtClean="0">
                <a:latin typeface="+mj-lt"/>
              </a:rPr>
              <a:t>Lee</a:t>
            </a:r>
            <a:endParaRPr lang="en-US" altLang="zh-CN" sz="2000" b="1" i="1" dirty="0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11638" y="6453188"/>
            <a:ext cx="4932362" cy="404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zh-CN" altLang="en-US" sz="20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5796136" y="6453335"/>
            <a:ext cx="3347864" cy="1"/>
          </a:xfrm>
          <a:prstGeom prst="line">
            <a:avLst/>
          </a:prstGeom>
          <a:ln w="38100" cap="rnd"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154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图片 7" descr="APN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9" y="333375"/>
            <a:ext cx="11525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/>
        </p:nvCxnSpPr>
        <p:spPr>
          <a:xfrm>
            <a:off x="1044575" y="836613"/>
            <a:ext cx="7199313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8" descr="MAIRS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38" y="44624"/>
            <a:ext cx="9572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1317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j-lt"/>
              </a:rPr>
              <a:t>RMIP and follow-up Project Teams</a:t>
            </a:r>
          </a:p>
          <a:p>
            <a:pPr algn="ctr"/>
            <a:r>
              <a:rPr lang="en-US" altLang="zh-CN" dirty="0" smtClean="0">
                <a:latin typeface="+mj-lt"/>
              </a:rPr>
              <a:t>Contact: </a:t>
            </a:r>
            <a:r>
              <a:rPr lang="en-US" altLang="zh-CN" dirty="0" smtClean="0">
                <a:latin typeface="+mj-lt"/>
                <a:hlinkClick r:id="rId5"/>
              </a:rPr>
              <a:t>wsy@nju.edu.cn</a:t>
            </a:r>
            <a:endParaRPr lang="en-US" altLang="zh-CN" dirty="0" smtClean="0">
              <a:latin typeface="+mj-lt"/>
            </a:endParaRPr>
          </a:p>
          <a:p>
            <a:pPr algn="ctr"/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2921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b="1" i="1" dirty="0">
                <a:solidFill>
                  <a:srgbClr val="C00000"/>
                </a:solidFill>
              </a:rPr>
              <a:t>Asian Climate </a:t>
            </a:r>
            <a:r>
              <a:rPr lang="en-US" altLang="zh-CN" sz="4800" b="1" i="1" dirty="0" smtClean="0">
                <a:solidFill>
                  <a:srgbClr val="C00000"/>
                </a:solidFill>
              </a:rPr>
              <a:t>and Changes</a:t>
            </a:r>
            <a:endParaRPr lang="zh-CN" altLang="en-US" sz="4800" b="1" i="1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Indian Subcontinent and Tibet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607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RMIP_results\qianli\nxr\20c\OBS_ECHAM5_RCMS_summer_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494713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611188" y="260350"/>
            <a:ext cx="7705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20-year (1981-2000) Averaged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Surface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Air temperature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(JJA, C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zh-CN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" name="加号 1"/>
          <p:cNvSpPr/>
          <p:nvPr/>
        </p:nvSpPr>
        <p:spPr>
          <a:xfrm>
            <a:off x="2699792" y="1844824"/>
            <a:ext cx="216024" cy="216024"/>
          </a:xfrm>
          <a:prstGeom prst="mathPlu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减号 2"/>
          <p:cNvSpPr/>
          <p:nvPr/>
        </p:nvSpPr>
        <p:spPr>
          <a:xfrm>
            <a:off x="2843808" y="2060848"/>
            <a:ext cx="144016" cy="216024"/>
          </a:xfrm>
          <a:prstGeom prst="mathMin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4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RMIP_results\qianli\nxr\20c\OBS_ECHAM5_RCMS_summer_tp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9471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755650" y="260350"/>
            <a:ext cx="7561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20-year (1981-2000) Averaged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precipitation (JJA, mm/d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zh-CN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99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287168"/>
              </p:ext>
            </p:extLst>
          </p:nvPr>
        </p:nvGraphicFramePr>
        <p:xfrm>
          <a:off x="6372200" y="1196752"/>
          <a:ext cx="1656183" cy="4601657"/>
        </p:xfrm>
        <a:graphic>
          <a:graphicData uri="http://schemas.openxmlformats.org/drawingml/2006/table">
            <a:tbl>
              <a:tblPr/>
              <a:tblGrid>
                <a:gridCol w="1656183"/>
              </a:tblGrid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1, Asia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2, Korea/Japan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3, Arid/Semi arid area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4, North China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5, Center China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6, South China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7, Tibet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8, Southeast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Asia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9, 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India Subcontinent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10, North Maritime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11, South Maritime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12, Land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13,</a:t>
                      </a:r>
                      <a:r>
                        <a:rPr lang="en-US" sz="1400" baseline="0" dirty="0" smtClean="0">
                          <a:effectLst/>
                        </a:rPr>
                        <a:t> Ocean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24148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 dirty="0" smtClean="0">
                <a:solidFill>
                  <a:srgbClr val="C00000"/>
                </a:solidFill>
              </a:rPr>
              <a:t>Summer surface climate BIASES in different sub-regions</a:t>
            </a:r>
            <a:endParaRPr lang="zh-CN" altLang="en-US" sz="2800" b="1" i="1" dirty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73523" y="764704"/>
            <a:ext cx="4450605" cy="27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62916" y="2037455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Δ</a:t>
            </a:r>
            <a:r>
              <a:rPr lang="en-US" altLang="zh-CN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(</a:t>
            </a:r>
            <a:r>
              <a:rPr lang="zh-CN" alt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℃</a:t>
            </a:r>
            <a:r>
              <a:rPr lang="en-US" altLang="zh-CN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zh-CN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28727" y="4557735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Δ</a:t>
            </a:r>
            <a:r>
              <a:rPr lang="en-US" altLang="zh-CN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 (%)</a:t>
            </a:r>
            <a:endParaRPr lang="zh-CN" alt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78" y="3320983"/>
            <a:ext cx="4522858" cy="27003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28826" y="5732656"/>
            <a:ext cx="7115582" cy="10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altLang="zh-CN" sz="2000" b="1" dirty="0" smtClean="0"/>
              <a:t>Both driving GCM and RCMs are colder  </a:t>
            </a:r>
            <a:r>
              <a:rPr lang="en-US" altLang="zh-CN" sz="2000" b="1" dirty="0"/>
              <a:t>than </a:t>
            </a:r>
            <a:r>
              <a:rPr lang="en-US" altLang="zh-CN" sz="2000" b="1" dirty="0" smtClean="0"/>
              <a:t>observation;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 dirty="0" smtClean="0"/>
              <a:t>Smaller biases in temperature by RCMs </a:t>
            </a:r>
            <a:r>
              <a:rPr lang="en-US" altLang="zh-CN" sz="2000" b="1" dirty="0" smtClean="0"/>
              <a:t>than ECHAM5;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131840" y="3464704"/>
            <a:ext cx="936104" cy="3237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534707" y="1484784"/>
            <a:ext cx="893277" cy="1224136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534707" y="4293096"/>
            <a:ext cx="893277" cy="1224136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318261"/>
              </p:ext>
            </p:extLst>
          </p:nvPr>
        </p:nvGraphicFramePr>
        <p:xfrm>
          <a:off x="1259632" y="908720"/>
          <a:ext cx="7152457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1084853"/>
                <a:gridCol w="1084853"/>
                <a:gridCol w="1084853"/>
                <a:gridCol w="1084853"/>
                <a:gridCol w="10848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Biases in 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Annual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JJA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DJF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Asia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-1.48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-0.95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-1.52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-1.54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-1.92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-1.71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-0.91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-2.15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-1.86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-1.92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Ocean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-1.60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-0.98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-1.22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-1.63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-2.58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</a:rPr>
                        <a:t>Tibet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rgbClr val="C00000"/>
                          </a:solidFill>
                        </a:rPr>
                        <a:t>-2.84 </a:t>
                      </a:r>
                      <a:endParaRPr lang="en-US" altLang="zh-CN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rgbClr val="C00000"/>
                          </a:solidFill>
                        </a:rPr>
                        <a:t>-2.02 </a:t>
                      </a:r>
                      <a:endParaRPr lang="en-US" altLang="zh-CN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rgbClr val="C00000"/>
                          </a:solidFill>
                        </a:rPr>
                        <a:t>-3.10 </a:t>
                      </a:r>
                      <a:endParaRPr lang="en-US" altLang="zh-CN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rgbClr val="C00000"/>
                          </a:solidFill>
                        </a:rPr>
                        <a:t>-2.90 </a:t>
                      </a:r>
                      <a:endParaRPr lang="en-US" altLang="zh-CN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>
                          <a:solidFill>
                            <a:srgbClr val="C00000"/>
                          </a:solidFill>
                        </a:rPr>
                        <a:t>-3.33 </a:t>
                      </a:r>
                      <a:endParaRPr lang="en-US" altLang="zh-CN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Indian Subcontinent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/>
                        <a:t>-1.29 </a:t>
                      </a:r>
                      <a:endParaRPr lang="en-US" altLang="zh-CN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/>
                        <a:t>-1.46 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/>
                        <a:t>-0.86 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/>
                        <a:t>-1.44 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kern="1200" dirty="0"/>
                        <a:t>-1.40 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541127"/>
              </p:ext>
            </p:extLst>
          </p:nvPr>
        </p:nvGraphicFramePr>
        <p:xfrm>
          <a:off x="1259632" y="3861048"/>
          <a:ext cx="715245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084853"/>
                <a:gridCol w="1084853"/>
                <a:gridCol w="1084853"/>
                <a:gridCol w="1084853"/>
                <a:gridCol w="10848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Biases in P</a:t>
                      </a:r>
                      <a:r>
                        <a:rPr lang="en-US" altLang="zh-CN" baseline="0" dirty="0" smtClean="0"/>
                        <a:t> (%)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Annual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JJA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DJF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Asia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60.49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78.72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Ocean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44.96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Tibet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233.9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Indian Subcontinent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54.76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34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1"/>
          <p:cNvSpPr>
            <a:spLocks noChangeArrowheads="1"/>
          </p:cNvSpPr>
          <p:nvPr/>
        </p:nvSpPr>
        <p:spPr bwMode="auto">
          <a:xfrm>
            <a:off x="1450204" y="188913"/>
            <a:ext cx="60102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Projection of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surface air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Temperature</a:t>
            </a:r>
            <a:r>
              <a:rPr lang="en-US" altLang="zh-CN" sz="2000" b="1" i="1" dirty="0" smtClean="0">
                <a:solidFill>
                  <a:srgbClr val="C00000"/>
                </a:solidFill>
                <a:latin typeface="Calibri" pitchFamily="34" charset="0"/>
              </a:rPr>
              <a:t> 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Changes</a:t>
            </a:r>
            <a:r>
              <a:rPr lang="en-US" altLang="zh-CN" sz="2000" b="1" i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JJA, C) </a:t>
            </a:r>
            <a:endParaRPr lang="zh-CN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6147" name="Picture 2" descr="J:\RMIP_results\qianli\nxr\a1b\bias_ECHAM5_RCMS_summer_t2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09650"/>
            <a:ext cx="8494713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4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RMIP_results\qianli\nxr\a1b\a1b-20c_ECHAM5_RCMS_summer_tp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8213"/>
            <a:ext cx="8494713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矩形 2"/>
          <p:cNvSpPr>
            <a:spLocks noChangeArrowheads="1"/>
          </p:cNvSpPr>
          <p:nvPr/>
        </p:nvSpPr>
        <p:spPr bwMode="auto">
          <a:xfrm>
            <a:off x="2466510" y="188913"/>
            <a:ext cx="470038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Projection of 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precipitation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hanges(JJA, %) </a:t>
            </a:r>
            <a:endParaRPr lang="zh-CN" altLang="en-US" sz="2000" b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zh-CN" altLang="en-US" dirty="0">
              <a:latin typeface="Calibri" pitchFamily="34" charset="0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6659563" y="4724400"/>
            <a:ext cx="1728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dirty="0"/>
              <a:t>(future-current)</a:t>
            </a:r>
          </a:p>
          <a:p>
            <a:pPr eaLnBrk="1" hangingPunct="1"/>
            <a:r>
              <a:rPr lang="en-US" altLang="zh-CN" dirty="0"/>
              <a:t>      current</a:t>
            </a:r>
            <a:endParaRPr lang="zh-CN" altLang="en-US" dirty="0"/>
          </a:p>
        </p:txBody>
      </p:sp>
      <p:cxnSp>
        <p:nvCxnSpPr>
          <p:cNvPr id="6" name="直接连接符 5"/>
          <p:cNvCxnSpPr>
            <a:stCxn id="7172" idx="1"/>
          </p:cNvCxnSpPr>
          <p:nvPr/>
        </p:nvCxnSpPr>
        <p:spPr>
          <a:xfrm>
            <a:off x="6659563" y="5048250"/>
            <a:ext cx="1657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矩形 7"/>
          <p:cNvSpPr>
            <a:spLocks noChangeArrowheads="1"/>
          </p:cNvSpPr>
          <p:nvPr/>
        </p:nvSpPr>
        <p:spPr bwMode="auto">
          <a:xfrm>
            <a:off x="8316913" y="4868863"/>
            <a:ext cx="65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*100</a:t>
            </a:r>
            <a:endParaRPr lang="zh-CN" altLang="en-US"/>
          </a:p>
        </p:txBody>
      </p:sp>
      <p:sp>
        <p:nvSpPr>
          <p:cNvPr id="7175" name="矩形 9"/>
          <p:cNvSpPr>
            <a:spLocks noChangeArrowheads="1"/>
          </p:cNvSpPr>
          <p:nvPr/>
        </p:nvSpPr>
        <p:spPr bwMode="auto">
          <a:xfrm>
            <a:off x="6637338" y="5805488"/>
            <a:ext cx="250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Purple lines mean the differences are </a:t>
            </a:r>
          </a:p>
          <a:p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significant  at a 95% or greater </a:t>
            </a:r>
          </a:p>
          <a:p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confidence level</a:t>
            </a:r>
            <a:endParaRPr lang="zh-CN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128054"/>
              </p:ext>
            </p:extLst>
          </p:nvPr>
        </p:nvGraphicFramePr>
        <p:xfrm>
          <a:off x="7092281" y="859064"/>
          <a:ext cx="1656183" cy="4601657"/>
        </p:xfrm>
        <a:graphic>
          <a:graphicData uri="http://schemas.openxmlformats.org/drawingml/2006/table">
            <a:tbl>
              <a:tblPr/>
              <a:tblGrid>
                <a:gridCol w="1656183"/>
              </a:tblGrid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1, Asia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2, Korea/Japan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3, Arid/Semi arid area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4, North China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5, Center China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6, South China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7, Tibet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8, Southeast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 Asia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9, </a:t>
                      </a: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Indian Subcontinent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10, North Maritime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11, South Maritime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12, Land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13,</a:t>
                      </a:r>
                      <a:r>
                        <a:rPr lang="en-US" sz="1400" baseline="0" dirty="0" smtClean="0">
                          <a:effectLst/>
                        </a:rPr>
                        <a:t> Ocean</a:t>
                      </a:r>
                      <a:endParaRPr lang="en-US" sz="1400" dirty="0">
                        <a:effectLst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107504" y="476672"/>
            <a:ext cx="6698951" cy="5624600"/>
            <a:chOff x="-4575223" y="688708"/>
            <a:chExt cx="6698951" cy="5624600"/>
          </a:xfrm>
        </p:grpSpPr>
        <p:sp>
          <p:nvSpPr>
            <p:cNvPr id="2" name="矩形 1"/>
            <p:cNvSpPr/>
            <p:nvPr/>
          </p:nvSpPr>
          <p:spPr>
            <a:xfrm>
              <a:off x="-4575223" y="688708"/>
              <a:ext cx="6698951" cy="562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7" b="50000"/>
            <a:stretch/>
          </p:blipFill>
          <p:spPr>
            <a:xfrm>
              <a:off x="-4575223" y="1091510"/>
              <a:ext cx="6698951" cy="2629510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/>
        </p:nvSpPr>
        <p:spPr>
          <a:xfrm>
            <a:off x="3851920" y="879474"/>
            <a:ext cx="648072" cy="1949344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" b="48744"/>
          <a:stretch/>
        </p:blipFill>
        <p:spPr>
          <a:xfrm>
            <a:off x="1094748" y="3261452"/>
            <a:ext cx="4917412" cy="2519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88449" y="421018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T(C)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851920" y="3495880"/>
            <a:ext cx="648072" cy="1949344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48489" y="5732656"/>
            <a:ext cx="7611943" cy="10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hangingPunct="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altLang="zh-CN" b="1" dirty="0" smtClean="0"/>
              <a:t>Both driving GCM and RCMs project warmer and wetter climate for SA and </a:t>
            </a:r>
            <a:r>
              <a:rPr lang="en-US" altLang="zh-CN" b="1" dirty="0" smtClean="0"/>
              <a:t>India;</a:t>
            </a:r>
            <a:endParaRPr lang="en-US" altLang="zh-CN" b="1" dirty="0" smtClean="0"/>
          </a:p>
          <a:p>
            <a:pPr marL="342900" indent="-342900" eaLnBrk="0" hangingPunct="0">
              <a:spcBef>
                <a:spcPct val="30000"/>
              </a:spcBef>
              <a:buFont typeface="Arial" pitchFamily="34" charset="0"/>
              <a:buChar char="•"/>
              <a:defRPr/>
            </a:pPr>
            <a:r>
              <a:rPr lang="en-US" altLang="zh-CN" b="1" dirty="0" smtClean="0"/>
              <a:t>Relative large difference between RCMs and GCM concerning Precipitation</a:t>
            </a:r>
            <a:endParaRPr lang="zh-CN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0040" y="241484"/>
            <a:ext cx="838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 dirty="0" smtClean="0">
                <a:solidFill>
                  <a:srgbClr val="C00000"/>
                </a:solidFill>
              </a:rPr>
              <a:t>Sub-regional climate changes for JJA</a:t>
            </a:r>
            <a:endParaRPr lang="zh-CN" altLang="en-US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2059722" y="696686"/>
            <a:ext cx="5070590" cy="6120000"/>
            <a:chOff x="1743364" y="372392"/>
            <a:chExt cx="5373506" cy="648560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130" y="372392"/>
              <a:ext cx="5089740" cy="64856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923928" y="54868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Tibet</a:t>
              </a:r>
              <a:endParaRPr lang="zh-CN" alt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23928" y="3635732"/>
              <a:ext cx="1944216" cy="684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Indian Subcontinent</a:t>
              </a:r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295635" y="1365740"/>
              <a:ext cx="1286854" cy="39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P (mm/d)</a:t>
              </a:r>
              <a:endParaRPr lang="zh-CN" alt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285867" y="4803063"/>
              <a:ext cx="1324976" cy="39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P (mm/d)</a:t>
              </a:r>
              <a:endParaRPr lang="zh-CN" alt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2008" y="116632"/>
            <a:ext cx="9036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i="1" dirty="0" smtClean="0">
                <a:solidFill>
                  <a:srgbClr val="C00000"/>
                </a:solidFill>
              </a:rPr>
              <a:t>Seasonal Cycle of Precipitation Change over Tibet and Indian Subcontinent</a:t>
            </a:r>
            <a:endParaRPr lang="zh-CN" altLang="en-US" sz="2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7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663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i="1" dirty="0" smtClean="0">
                <a:solidFill>
                  <a:srgbClr val="C00000"/>
                </a:solidFill>
              </a:rPr>
              <a:t>Seasonal Cycle of Temperature Change over Tibet </a:t>
            </a:r>
            <a:r>
              <a:rPr lang="en-US" altLang="zh-CN" sz="2200" b="1" i="1" dirty="0">
                <a:solidFill>
                  <a:srgbClr val="C00000"/>
                </a:solidFill>
              </a:rPr>
              <a:t>and Indian S</a:t>
            </a:r>
            <a:r>
              <a:rPr lang="en-US" altLang="zh-CN" sz="2200" b="1" i="1" dirty="0" smtClean="0">
                <a:solidFill>
                  <a:srgbClr val="C00000"/>
                </a:solidFill>
              </a:rPr>
              <a:t>ubcontinent</a:t>
            </a:r>
            <a:endParaRPr lang="zh-CN" altLang="en-US" sz="2200" b="1" i="1" dirty="0">
              <a:solidFill>
                <a:srgbClr val="C00000"/>
              </a:solidFill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1331641" y="693376"/>
            <a:ext cx="5838427" cy="6120000"/>
            <a:chOff x="1331641" y="222769"/>
            <a:chExt cx="6117433" cy="641246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25" y="222769"/>
              <a:ext cx="5754149" cy="641246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62132" y="374175"/>
              <a:ext cx="1834616" cy="38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 smtClean="0"/>
                <a:t>Tibet</a:t>
              </a:r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06244" y="3474753"/>
              <a:ext cx="2362760" cy="38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 smtClean="0"/>
                <a:t>Indian Subcontinent</a:t>
              </a:r>
              <a:endParaRPr lang="zh-CN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909151" y="1547234"/>
              <a:ext cx="1214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T (C)</a:t>
              </a:r>
              <a:endParaRPr lang="zh-CN" alt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99934" y="4589556"/>
              <a:ext cx="125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T (C)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977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Outlines</a:t>
            </a:r>
            <a:endParaRPr lang="zh-CN" altLang="en-US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556792"/>
            <a:ext cx="7920880" cy="4958011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RMIP</a:t>
            </a:r>
            <a:endParaRPr lang="en-US" altLang="zh-CN" sz="1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 evaluation and Asian regional climate projection</a:t>
            </a:r>
          </a:p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Asian climate and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changes</a:t>
            </a:r>
          </a:p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Summer </a:t>
            </a:r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Monsoon Systems</a:t>
            </a:r>
          </a:p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Follow-up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 and future development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9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67544" y="581185"/>
            <a:ext cx="8208912" cy="52240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707425"/>
              </p:ext>
            </p:extLst>
          </p:nvPr>
        </p:nvGraphicFramePr>
        <p:xfrm>
          <a:off x="827584" y="805624"/>
          <a:ext cx="63500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5613047"/>
            <a:ext cx="7776864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For current climate, Tibet experiences more warming in both observation and </a:t>
            </a:r>
            <a:r>
              <a:rPr lang="en-US" altLang="zh-CN" dirty="0" smtClean="0">
                <a:solidFill>
                  <a:schemeClr val="bg1"/>
                </a:solidFill>
              </a:rPr>
              <a:t>simulation; the </a:t>
            </a:r>
            <a:r>
              <a:rPr lang="en-US" altLang="zh-CN" dirty="0">
                <a:solidFill>
                  <a:schemeClr val="bg1"/>
                </a:solidFill>
              </a:rPr>
              <a:t>observed warming is actually more significant.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solidFill>
                  <a:schemeClr val="bg1"/>
                </a:solidFill>
              </a:rPr>
              <a:t>Comparing to the rest of Asian </a:t>
            </a:r>
            <a:r>
              <a:rPr lang="en-US" altLang="zh-CN" dirty="0" err="1" smtClean="0">
                <a:solidFill>
                  <a:schemeClr val="bg1"/>
                </a:solidFill>
              </a:rPr>
              <a:t>subregions</a:t>
            </a:r>
            <a:r>
              <a:rPr lang="en-US" altLang="zh-CN" dirty="0" smtClean="0">
                <a:solidFill>
                  <a:schemeClr val="bg1"/>
                </a:solidFill>
              </a:rPr>
              <a:t>,   Tibet 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</a:rPr>
              <a:t>will have more severe warming  in the near future. 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13314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Indian  </a:t>
            </a:r>
            <a:r>
              <a:rPr lang="en-US" altLang="zh-CN" dirty="0" err="1" smtClean="0"/>
              <a:t>subcont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21235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Asia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342900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Tibet</a:t>
            </a:r>
            <a:endParaRPr lang="zh-CN" altLang="en-US" dirty="0"/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1316191" y="188913"/>
            <a:ext cx="6506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Annual Temperature variation by multi-model Ensemble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(C) </a:t>
            </a:r>
            <a:endParaRPr lang="zh-CN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59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36380"/>
              </p:ext>
            </p:extLst>
          </p:nvPr>
        </p:nvGraphicFramePr>
        <p:xfrm>
          <a:off x="1187624" y="3933056"/>
          <a:ext cx="715245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084853"/>
                <a:gridCol w="1084853"/>
                <a:gridCol w="1084853"/>
                <a:gridCol w="1084853"/>
                <a:gridCol w="10848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Changes in P (%)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Annual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JJA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DJF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Asia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3.14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Ocean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Tibet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-11.19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Indian Subcontinent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-1.55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45798"/>
              </p:ext>
            </p:extLst>
          </p:nvPr>
        </p:nvGraphicFramePr>
        <p:xfrm>
          <a:off x="1187624" y="1052736"/>
          <a:ext cx="7152457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192"/>
                <a:gridCol w="1084853"/>
                <a:gridCol w="1084853"/>
                <a:gridCol w="1084853"/>
                <a:gridCol w="1084853"/>
                <a:gridCol w="10848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Changes in 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Annual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JJA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DJF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Asia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1.964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1.921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1.895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1.974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2.067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2.545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2.387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2.311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2.618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2.863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Ocean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1.700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1.722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1.683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1.665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1.731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Tibet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2.816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2.861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2.637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2.706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3.058</a:t>
                      </a:r>
                      <a:endParaRPr lang="en-US" altLang="zh-CN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Indian Subcontinent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1.706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1.775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1.806</a:t>
                      </a:r>
                      <a:endParaRPr lang="en-US" altLang="zh-CN" sz="18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1.532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1.712</a:t>
                      </a:r>
                      <a:endParaRPr lang="en-US" altLang="zh-CN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892170" y="188913"/>
            <a:ext cx="73544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Projected regional changes  of T and P by multi-model Ensemble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(C) </a:t>
            </a:r>
            <a:endParaRPr lang="zh-CN" altLang="en-US" dirty="0">
              <a:latin typeface="Calibri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64288" y="836712"/>
            <a:ext cx="1296144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2"/>
          <p:cNvSpPr>
            <a:spLocks noChangeArrowheads="1"/>
          </p:cNvSpPr>
          <p:nvPr/>
        </p:nvSpPr>
        <p:spPr bwMode="auto">
          <a:xfrm>
            <a:off x="1490170" y="188913"/>
            <a:ext cx="61584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Projected changes of </a:t>
            </a:r>
            <a:r>
              <a:rPr lang="en-US" altLang="zh-CN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Interannual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Variability of 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(C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, JJA</a:t>
            </a:r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) </a:t>
            </a:r>
            <a:endParaRPr lang="zh-CN" altLang="en-US" dirty="0">
              <a:latin typeface="Calibri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0" y="603603"/>
            <a:ext cx="8495239" cy="56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RMIP_results\qianli\nxr\20c\a1b-20c_ECHAM5_RCMS_summer_tpr_st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09650"/>
            <a:ext cx="8494713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矩形 2"/>
          <p:cNvSpPr>
            <a:spLocks noChangeArrowheads="1"/>
          </p:cNvSpPr>
          <p:nvPr/>
        </p:nvSpPr>
        <p:spPr bwMode="auto">
          <a:xfrm>
            <a:off x="591147" y="188913"/>
            <a:ext cx="7956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Projected changes </a:t>
            </a:r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of </a:t>
            </a:r>
            <a:r>
              <a:rPr lang="en-US" altLang="zh-CN" sz="2000" b="1" i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Interannual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Variability of 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Precipitatio</a:t>
            </a:r>
            <a:r>
              <a:rPr lang="en-US" altLang="zh-CN" sz="20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 </a:t>
            </a: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</a:rPr>
              <a:t>(mm/d, JJA</a:t>
            </a:r>
            <a:r>
              <a:rPr lang="en-US" altLang="zh-CN" sz="2000" b="1" dirty="0">
                <a:solidFill>
                  <a:srgbClr val="C00000"/>
                </a:solidFill>
                <a:latin typeface="Calibri" pitchFamily="34" charset="0"/>
              </a:rPr>
              <a:t>) </a:t>
            </a:r>
            <a:endParaRPr lang="zh-CN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b="1" i="1" dirty="0" smtClean="0">
                <a:solidFill>
                  <a:srgbClr val="C00000"/>
                </a:solidFill>
              </a:rPr>
              <a:t>Asian Monsoon Precipitation and Changes</a:t>
            </a:r>
            <a:endParaRPr lang="zh-CN" altLang="en-US" sz="4800" b="1" i="1" dirty="0">
              <a:solidFill>
                <a:srgbClr val="C00000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Indian </a:t>
            </a:r>
            <a:r>
              <a:rPr lang="en-US" altLang="zh-CN" dirty="0" smtClean="0"/>
              <a:t>Summer Monsoon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036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>
            <a:spLocks/>
          </p:cNvSpPr>
          <p:nvPr/>
        </p:nvSpPr>
        <p:spPr>
          <a:xfrm>
            <a:off x="468313" y="1916113"/>
            <a:ext cx="8229600" cy="452596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3200" dirty="0">
                <a:latin typeface="+mn-lt"/>
                <a:ea typeface="+mn-ea"/>
              </a:rPr>
              <a:t>Present  climate (1981-2000)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US" altLang="zh-CN" dirty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zh-CN" sz="3200" dirty="0">
                <a:latin typeface="+mn-lt"/>
                <a:ea typeface="+mn-ea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zh-CN" altLang="zh-CN" sz="3200" dirty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3200" dirty="0">
                <a:latin typeface="+mn-lt"/>
                <a:ea typeface="+mn-ea"/>
              </a:rPr>
              <a:t>Future change (2041-2060) under </a:t>
            </a:r>
            <a:r>
              <a:rPr lang="en-US" altLang="zh-CN" sz="3200" dirty="0">
                <a:latin typeface="Calibri" pitchFamily="34" charset="0"/>
                <a:ea typeface="+mn-ea"/>
              </a:rPr>
              <a:t>scenario A1B </a:t>
            </a:r>
            <a:endParaRPr lang="zh-CN" altLang="zh-CN" sz="3200" dirty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zh-CN" altLang="en-US" sz="3200" dirty="0">
              <a:latin typeface="+mn-lt"/>
              <a:ea typeface="+mn-ea"/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971550" y="2466975"/>
            <a:ext cx="37449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CN" altLang="zh-CN" dirty="0"/>
              <a:t>Climatology</a:t>
            </a:r>
            <a:endParaRPr lang="en-US" altLang="zh-CN" dirty="0"/>
          </a:p>
          <a:p>
            <a:pPr eaLnBrk="1" hangingPunct="1">
              <a:buFont typeface="Wingdings" pitchFamily="2" charset="2"/>
              <a:buChar char="Ø"/>
            </a:pPr>
            <a:endParaRPr lang="en-US" altLang="zh-CN" dirty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dirty="0" err="1"/>
              <a:t>Interannual</a:t>
            </a:r>
            <a:r>
              <a:rPr lang="en-US" altLang="zh-CN" dirty="0"/>
              <a:t> variability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zh-CN" dirty="0"/>
          </a:p>
          <a:p>
            <a:pPr eaLnBrk="1" hangingPunct="1">
              <a:buFont typeface="Wingdings" pitchFamily="2" charset="2"/>
              <a:buChar char="Ø"/>
            </a:pPr>
            <a:r>
              <a:rPr lang="zh-CN" altLang="zh-CN" dirty="0"/>
              <a:t>Progresses</a:t>
            </a:r>
          </a:p>
          <a:p>
            <a:pPr eaLnBrk="1" hangingPunct="1"/>
            <a:endParaRPr lang="zh-CN" altLang="en-US" dirty="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116013" y="4986338"/>
            <a:ext cx="37433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CN" altLang="zh-CN"/>
              <a:t>Climatology</a:t>
            </a:r>
            <a:endParaRPr lang="en-US" altLang="zh-CN"/>
          </a:p>
          <a:p>
            <a:pPr eaLnBrk="1" hangingPunct="1">
              <a:buFont typeface="Wingdings" pitchFamily="2" charset="2"/>
              <a:buChar char="Ø"/>
            </a:pPr>
            <a:endParaRPr lang="en-US" altLang="zh-CN"/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/>
              <a:t>Interannual variability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zh-CN"/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/>
              <a:t>Monsoon index</a:t>
            </a:r>
            <a:endParaRPr lang="zh-CN" altLang="zh-CN"/>
          </a:p>
          <a:p>
            <a:pPr eaLnBrk="1" hangingPunct="1"/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CN" altLang="zh-CN" sz="4400" dirty="0">
                <a:latin typeface="+mj-lt"/>
                <a:ea typeface="+mj-ea"/>
                <a:cs typeface="+mj-cs"/>
              </a:rPr>
              <a:t>Multi model simulation of </a:t>
            </a:r>
            <a:r>
              <a:rPr lang="en-US" altLang="zh-CN" sz="4400" dirty="0">
                <a:latin typeface="+mj-lt"/>
                <a:ea typeface="+mj-ea"/>
                <a:cs typeface="+mj-cs"/>
              </a:rPr>
              <a:t>IM precipitation</a:t>
            </a:r>
            <a:endParaRPr lang="zh-CN" alt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4127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RMIP_results\qianli\nxr\rain_indian\OBS_ECHAM5_RCMS_indian_tp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662622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539750" y="188913"/>
            <a:ext cx="80646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 dirty="0" smtClean="0">
                <a:latin typeface="Calibri" pitchFamily="34" charset="0"/>
              </a:rPr>
              <a:t>Monsoon 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Calibri" pitchFamily="34" charset="0"/>
              </a:rPr>
              <a:t>Precipitation</a:t>
            </a:r>
            <a:r>
              <a:rPr lang="en-US" altLang="zh-CN" sz="2000" dirty="0" smtClean="0">
                <a:latin typeface="Calibri" pitchFamily="34" charset="0"/>
              </a:rPr>
              <a:t> </a:t>
            </a:r>
            <a:r>
              <a:rPr lang="en-US" altLang="zh-CN" sz="2000" dirty="0">
                <a:latin typeface="Calibri" pitchFamily="34" charset="0"/>
              </a:rPr>
              <a:t>(</a:t>
            </a:r>
            <a:r>
              <a:rPr lang="en-US" altLang="zh-CN" sz="2000" dirty="0" smtClean="0">
                <a:latin typeface="Calibri" pitchFamily="34" charset="0"/>
              </a:rPr>
              <a:t>JJAS, mm/d</a:t>
            </a:r>
            <a:r>
              <a:rPr lang="en-US" altLang="zh-CN" sz="2000" dirty="0">
                <a:latin typeface="Calibri" pitchFamily="34" charset="0"/>
              </a:rPr>
              <a:t>) over </a:t>
            </a:r>
            <a:r>
              <a:rPr lang="en-US" altLang="zh-CN" sz="2000" dirty="0" smtClean="0">
                <a:latin typeface="Calibri" pitchFamily="34" charset="0"/>
              </a:rPr>
              <a:t>Indian Subcontinent </a:t>
            </a:r>
            <a:r>
              <a:rPr lang="en-US" altLang="zh-CN" sz="2000" dirty="0">
                <a:latin typeface="Calibri" pitchFamily="34" charset="0"/>
              </a:rPr>
              <a:t>averaged </a:t>
            </a:r>
            <a:r>
              <a:rPr lang="en-US" altLang="zh-CN" sz="2000" dirty="0" smtClean="0">
                <a:latin typeface="Calibri" pitchFamily="34" charset="0"/>
              </a:rPr>
              <a:t>over</a:t>
            </a:r>
            <a:r>
              <a:rPr lang="en-US" altLang="zh-CN" sz="2000" dirty="0" smtClean="0">
                <a:latin typeface="Calibri" pitchFamily="34" charset="0"/>
              </a:rPr>
              <a:t> </a:t>
            </a:r>
            <a:r>
              <a:rPr lang="en-US" altLang="zh-CN" sz="2000" dirty="0">
                <a:latin typeface="Calibri" pitchFamily="34" charset="0"/>
              </a:rPr>
              <a:t>1981-2000 </a:t>
            </a:r>
            <a:endParaRPr lang="zh-CN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RMIP_results\qianli\nxr\rain_indian\indian_rainband_lu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765175"/>
            <a:ext cx="8561387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68313" y="44450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>
                <a:latin typeface="Calibri" pitchFamily="34" charset="0"/>
              </a:rPr>
              <a:t>Seasonal migration of the rainband (mm/d) zonally averaged</a:t>
            </a:r>
          </a:p>
          <a:p>
            <a:pPr algn="ctr" eaLnBrk="1" hangingPunct="1"/>
            <a:r>
              <a:rPr lang="en-US" altLang="zh-CN" sz="2000">
                <a:latin typeface="Calibri" pitchFamily="34" charset="0"/>
              </a:rPr>
              <a:t> between 70</a:t>
            </a:r>
            <a:r>
              <a:rPr lang="zh-CN" altLang="zh-CN" sz="2000">
                <a:latin typeface="Calibri" pitchFamily="34" charset="0"/>
              </a:rPr>
              <a:t>°</a:t>
            </a:r>
            <a:r>
              <a:rPr lang="en-US" altLang="zh-CN" sz="2000">
                <a:latin typeface="Calibri" pitchFamily="34" charset="0"/>
              </a:rPr>
              <a:t>and 90</a:t>
            </a:r>
            <a:r>
              <a:rPr lang="zh-CN" altLang="zh-CN" sz="2000">
                <a:latin typeface="Calibri" pitchFamily="34" charset="0"/>
              </a:rPr>
              <a:t>°</a:t>
            </a:r>
            <a:r>
              <a:rPr lang="en-US" altLang="zh-CN" sz="2000">
                <a:latin typeface="Calibri" pitchFamily="34" charset="0"/>
              </a:rPr>
              <a:t>E</a:t>
            </a:r>
            <a:endParaRPr lang="zh-CN" altLang="en-US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RMIP_results\qianli\nxr\rain_indian\bias_ECHAM5_RCMS_summmer_t2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125538"/>
            <a:ext cx="661352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矩形 1"/>
          <p:cNvSpPr>
            <a:spLocks noChangeArrowheads="1"/>
          </p:cNvSpPr>
          <p:nvPr/>
        </p:nvSpPr>
        <p:spPr bwMode="auto">
          <a:xfrm>
            <a:off x="39688" y="188913"/>
            <a:ext cx="8831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Calibri" pitchFamily="34" charset="0"/>
              </a:rPr>
              <a:t>Differences in 2-m temperature (°C) between the future (2041-2060) and current </a:t>
            </a:r>
          </a:p>
          <a:p>
            <a:pPr algn="ctr"/>
            <a:r>
              <a:rPr lang="en-US" altLang="zh-CN" sz="2000" dirty="0">
                <a:latin typeface="Calibri" pitchFamily="34" charset="0"/>
              </a:rPr>
              <a:t>for summer (JJAS) </a:t>
            </a:r>
            <a:endParaRPr lang="zh-CN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6"/>
          <p:cNvGrpSpPr>
            <a:grpSpLocks/>
          </p:cNvGrpSpPr>
          <p:nvPr/>
        </p:nvGrpSpPr>
        <p:grpSpPr bwMode="auto">
          <a:xfrm>
            <a:off x="1335088" y="1023938"/>
            <a:ext cx="7738676" cy="5645150"/>
            <a:chOff x="1335088" y="606425"/>
            <a:chExt cx="7739288" cy="5645150"/>
          </a:xfrm>
        </p:grpSpPr>
        <p:pic>
          <p:nvPicPr>
            <p:cNvPr id="15364" name="Picture 2" descr="F:\RMIP_results\qianli\nxr\rain_indian\a1b-20c_ECHAM5_RCMS_indian_tp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088" y="606425"/>
              <a:ext cx="6473825" cy="564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TextBox 2"/>
            <p:cNvSpPr txBox="1">
              <a:spLocks noChangeArrowheads="1"/>
            </p:cNvSpPr>
            <p:nvPr/>
          </p:nvSpPr>
          <p:spPr bwMode="auto">
            <a:xfrm>
              <a:off x="6394696" y="4503034"/>
              <a:ext cx="23153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dirty="0"/>
                <a:t>(future-current)</a:t>
              </a:r>
            </a:p>
            <a:p>
              <a:pPr eaLnBrk="1" hangingPunct="1"/>
              <a:r>
                <a:rPr lang="en-US" altLang="zh-CN" dirty="0"/>
                <a:t>      current</a:t>
              </a:r>
              <a:endParaRPr lang="zh-CN" altLang="en-US" dirty="0"/>
            </a:p>
          </p:txBody>
        </p:sp>
        <p:cxnSp>
          <p:nvCxnSpPr>
            <p:cNvPr id="4" name="直接连接符 3"/>
            <p:cNvCxnSpPr>
              <a:stCxn id="15365" idx="1"/>
            </p:cNvCxnSpPr>
            <p:nvPr/>
          </p:nvCxnSpPr>
          <p:spPr>
            <a:xfrm>
              <a:off x="6394696" y="4826200"/>
              <a:ext cx="1656050" cy="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67" name="矩形 4"/>
            <p:cNvSpPr>
              <a:spLocks noChangeArrowheads="1"/>
            </p:cNvSpPr>
            <p:nvPr/>
          </p:nvSpPr>
          <p:spPr bwMode="auto">
            <a:xfrm>
              <a:off x="8050880" y="4641533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*100</a:t>
              </a:r>
              <a:endParaRPr lang="zh-CN" altLang="en-US" dirty="0"/>
            </a:p>
          </p:txBody>
        </p:sp>
        <p:sp>
          <p:nvSpPr>
            <p:cNvPr id="15368" name="矩形 5"/>
            <p:cNvSpPr>
              <a:spLocks noChangeArrowheads="1"/>
            </p:cNvSpPr>
            <p:nvPr/>
          </p:nvSpPr>
          <p:spPr bwMode="auto">
            <a:xfrm>
              <a:off x="6300192" y="5157192"/>
              <a:ext cx="277418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latin typeface="Times New Roman" pitchFamily="18" charset="0"/>
                  <a:cs typeface="Times New Roman" pitchFamily="18" charset="0"/>
                </a:rPr>
                <a:t>Purple </a:t>
              </a:r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circles indicate the </a:t>
              </a:r>
              <a:r>
                <a:rPr lang="en-US" altLang="zh-CN" sz="1200" dirty="0">
                  <a:latin typeface="Times New Roman" pitchFamily="18" charset="0"/>
                  <a:cs typeface="Times New Roman" pitchFamily="18" charset="0"/>
                </a:rPr>
                <a:t>differences are </a:t>
              </a:r>
            </a:p>
            <a:p>
              <a:r>
                <a:rPr lang="en-US" altLang="zh-CN" sz="1200" dirty="0">
                  <a:latin typeface="Times New Roman" pitchFamily="18" charset="0"/>
                  <a:cs typeface="Times New Roman" pitchFamily="18" charset="0"/>
                </a:rPr>
                <a:t>significant  at a 95% or greater </a:t>
              </a:r>
            </a:p>
            <a:p>
              <a:r>
                <a:rPr lang="en-US" altLang="zh-CN" sz="1200" dirty="0">
                  <a:latin typeface="Times New Roman" pitchFamily="18" charset="0"/>
                  <a:cs typeface="Times New Roman" pitchFamily="18" charset="0"/>
                </a:rPr>
                <a:t>confidence level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363" name="矩形 1"/>
          <p:cNvSpPr>
            <a:spLocks noChangeArrowheads="1"/>
          </p:cNvSpPr>
          <p:nvPr/>
        </p:nvSpPr>
        <p:spPr bwMode="auto">
          <a:xfrm>
            <a:off x="647804" y="188913"/>
            <a:ext cx="7615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latin typeface="Calibri" pitchFamily="34" charset="0"/>
              </a:rPr>
              <a:t>Projection of precipitation changes over </a:t>
            </a:r>
            <a:r>
              <a:rPr lang="en-US" altLang="zh-CN" sz="2000" dirty="0" smtClean="0">
                <a:latin typeface="Calibri" pitchFamily="34" charset="0"/>
              </a:rPr>
              <a:t>Indian Subcontinent</a:t>
            </a:r>
            <a:r>
              <a:rPr lang="en-US" altLang="zh-CN" sz="2000" dirty="0"/>
              <a:t> </a:t>
            </a:r>
            <a:r>
              <a:rPr lang="en-US" altLang="zh-CN" sz="2000" dirty="0" smtClean="0">
                <a:latin typeface="Calibri" pitchFamily="34" charset="0"/>
              </a:rPr>
              <a:t> (JJAS, </a:t>
            </a:r>
            <a:r>
              <a:rPr lang="en-US" altLang="zh-CN" sz="2000" dirty="0" smtClean="0">
                <a:latin typeface="Calibri" pitchFamily="34" charset="0"/>
              </a:rPr>
              <a:t>% </a:t>
            </a:r>
            <a:r>
              <a:rPr lang="en-US" altLang="zh-CN" sz="2000" dirty="0" smtClean="0">
                <a:latin typeface="Calibri" pitchFamily="34" charset="0"/>
              </a:rPr>
              <a:t>) </a:t>
            </a:r>
            <a:endParaRPr lang="zh-CN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73224" y="1772816"/>
            <a:ext cx="7931224" cy="3721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900" b="1" kern="0" dirty="0">
                <a:solidFill>
                  <a:srgbClr val="FFC000"/>
                </a:solidFill>
                <a:latin typeface="+mn-lt"/>
                <a:ea typeface="+mn-ea"/>
              </a:rPr>
              <a:t>RMIP: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altLang="zh-CN" sz="2900" b="1" i="1" u="sng" kern="0" dirty="0">
                <a:solidFill>
                  <a:srgbClr val="002060"/>
                </a:solidFill>
                <a:latin typeface="+mn-lt"/>
                <a:ea typeface="+mn-ea"/>
              </a:rPr>
              <a:t>R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egional climate </a:t>
            </a:r>
            <a:r>
              <a:rPr lang="en-US" altLang="zh-CN" sz="2900" b="1" i="1" u="sng" kern="0" dirty="0">
                <a:solidFill>
                  <a:srgbClr val="002060"/>
                </a:solidFill>
                <a:latin typeface="+mn-lt"/>
                <a:ea typeface="+mn-ea"/>
              </a:rPr>
              <a:t>M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odel </a:t>
            </a:r>
            <a:r>
              <a:rPr lang="en-US" altLang="zh-CN" sz="2900" b="1" i="1" u="sng" kern="0" dirty="0" err="1">
                <a:solidFill>
                  <a:srgbClr val="002060"/>
                </a:solidFill>
                <a:latin typeface="+mn-lt"/>
                <a:ea typeface="+mn-ea"/>
              </a:rPr>
              <a:t>I</a:t>
            </a:r>
            <a:r>
              <a:rPr lang="en-US" altLang="zh-CN" sz="2900" kern="0" dirty="0" err="1">
                <a:solidFill>
                  <a:srgbClr val="002060"/>
                </a:solidFill>
                <a:latin typeface="+mn-lt"/>
                <a:ea typeface="+mn-ea"/>
              </a:rPr>
              <a:t>ntercomparison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 </a:t>
            </a:r>
            <a:r>
              <a:rPr lang="en-US" altLang="zh-CN" sz="2900" b="1" i="1" u="sng" kern="0" dirty="0">
                <a:solidFill>
                  <a:srgbClr val="002060"/>
                </a:solidFill>
                <a:latin typeface="+mn-lt"/>
                <a:ea typeface="+mn-ea"/>
              </a:rPr>
              <a:t>P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roject </a:t>
            </a:r>
            <a:r>
              <a:rPr lang="en-US" altLang="zh-CN" sz="2900" i="1" kern="0" dirty="0">
                <a:solidFill>
                  <a:srgbClr val="002060"/>
                </a:solidFill>
                <a:latin typeface="+mn-lt"/>
                <a:ea typeface="+mn-ea"/>
              </a:rPr>
              <a:t>for Asia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2900" kern="0" dirty="0">
              <a:solidFill>
                <a:srgbClr val="002060"/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In April 2000, APN approved </a:t>
            </a:r>
            <a:r>
              <a:rPr lang="en-US" altLang="zh-CN" sz="2900" b="1" kern="0" dirty="0">
                <a:solidFill>
                  <a:srgbClr val="FFC000"/>
                </a:solidFill>
                <a:latin typeface="+mn-lt"/>
                <a:ea typeface="+mn-ea"/>
              </a:rPr>
              <a:t>RMIP </a:t>
            </a:r>
            <a:r>
              <a:rPr lang="en-US" altLang="zh-CN" sz="2900" kern="0" dirty="0">
                <a:solidFill>
                  <a:srgbClr val="002060"/>
                </a:solidFill>
                <a:latin typeface="+mn-lt"/>
                <a:ea typeface="+mn-ea"/>
              </a:rPr>
              <a:t>to support the further development of regional climate and environment models through inter-comparisons, and their applications for Temperate East Asia. </a:t>
            </a:r>
          </a:p>
        </p:txBody>
      </p:sp>
      <p:sp>
        <p:nvSpPr>
          <p:cNvPr id="2" name="标题 1"/>
          <p:cNvSpPr txBox="1">
            <a:spLocks/>
          </p:cNvSpPr>
          <p:nvPr/>
        </p:nvSpPr>
        <p:spPr>
          <a:xfrm>
            <a:off x="457200" y="-26988"/>
            <a:ext cx="8258175" cy="93980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i="1" dirty="0" smtClean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History of Regional Collaboration</a:t>
            </a:r>
            <a:endParaRPr lang="en-US" altLang="zh-CN" sz="4000" b="1" i="1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1188" y="822325"/>
            <a:ext cx="8075612" cy="5630863"/>
            <a:chOff x="611188" y="822325"/>
            <a:chExt cx="8075612" cy="5630863"/>
          </a:xfrm>
        </p:grpSpPr>
        <p:sp>
          <p:nvSpPr>
            <p:cNvPr id="7171" name="内容占位符 2"/>
            <p:cNvSpPr txBox="1">
              <a:spLocks/>
            </p:cNvSpPr>
            <p:nvPr/>
          </p:nvSpPr>
          <p:spPr bwMode="auto">
            <a:xfrm>
              <a:off x="611188" y="4724400"/>
              <a:ext cx="8075612" cy="172878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4638" lvl="1" indent="-274638"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GB" altLang="zh-CN" sz="2600" dirty="0">
                  <a:solidFill>
                    <a:schemeClr val="bg1"/>
                  </a:solidFill>
                  <a:latin typeface="Calibri" pitchFamily="34" charset="0"/>
                </a:rPr>
                <a:t>universities, research institutes, government sponsored research agencies;</a:t>
              </a:r>
            </a:p>
            <a:p>
              <a:pPr marL="274638" lvl="1" indent="-274638"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GB" altLang="zh-CN" sz="2600" dirty="0">
                  <a:solidFill>
                    <a:schemeClr val="bg1"/>
                  </a:solidFill>
                  <a:latin typeface="Calibri" pitchFamily="34" charset="0"/>
                </a:rPr>
                <a:t>scientists working on modelling,  observation,  </a:t>
              </a:r>
              <a:r>
                <a:rPr lang="en-GB" altLang="zh-CN" sz="2600" i="1" dirty="0">
                  <a:solidFill>
                    <a:schemeClr val="bg1"/>
                  </a:solidFill>
                  <a:latin typeface="Calibri" pitchFamily="34" charset="0"/>
                </a:rPr>
                <a:t>and end users;</a:t>
              </a:r>
            </a:p>
            <a:p>
              <a:pPr marL="274638" lvl="1" indent="-274638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GB" altLang="zh-CN" sz="3200" dirty="0">
                <a:latin typeface="Calibri" pitchFamily="34" charset="0"/>
              </a:endParaRPr>
            </a:p>
          </p:txBody>
        </p:sp>
        <p:grpSp>
          <p:nvGrpSpPr>
            <p:cNvPr id="6148" name="组合 17"/>
            <p:cNvGrpSpPr>
              <a:grpSpLocks/>
            </p:cNvGrpSpPr>
            <p:nvPr/>
          </p:nvGrpSpPr>
          <p:grpSpPr bwMode="auto">
            <a:xfrm>
              <a:off x="1476375" y="822325"/>
              <a:ext cx="5991225" cy="3816350"/>
              <a:chOff x="1476375" y="1773238"/>
              <a:chExt cx="5991225" cy="3816350"/>
            </a:xfrm>
          </p:grpSpPr>
          <p:pic>
            <p:nvPicPr>
              <p:cNvPr id="6149" name="图片 1" descr="test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375" y="2062163"/>
                <a:ext cx="5991225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对角圆角矩形 5"/>
              <p:cNvSpPr/>
              <p:nvPr/>
            </p:nvSpPr>
            <p:spPr>
              <a:xfrm>
                <a:off x="1979613" y="1773238"/>
                <a:ext cx="1439862" cy="360363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CMA, IAP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" name="对角圆角矩形 6"/>
              <p:cNvSpPr/>
              <p:nvPr/>
            </p:nvSpPr>
            <p:spPr>
              <a:xfrm>
                <a:off x="2051050" y="2781301"/>
                <a:ext cx="865188" cy="288925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NJU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" name="对角圆角矩形 7"/>
              <p:cNvSpPr/>
              <p:nvPr/>
            </p:nvSpPr>
            <p:spPr>
              <a:xfrm>
                <a:off x="1979613" y="3213101"/>
                <a:ext cx="863600" cy="288925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>
                    <a:solidFill>
                      <a:schemeClr val="bg1">
                        <a:lumMod val="50000"/>
                      </a:schemeClr>
                    </a:solidFill>
                  </a:rPr>
                  <a:t>HKCU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对角圆角矩形 8"/>
              <p:cNvSpPr/>
              <p:nvPr/>
            </p:nvSpPr>
            <p:spPr>
              <a:xfrm>
                <a:off x="3203575" y="2176463"/>
                <a:ext cx="1944688" cy="388938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SNU, YSU, </a:t>
                </a:r>
                <a:r>
                  <a:rPr lang="en-US" altLang="zh-CN" b="1" dirty="0">
                    <a:solidFill>
                      <a:schemeClr val="bg1">
                        <a:lumMod val="50000"/>
                      </a:schemeClr>
                    </a:solidFill>
                  </a:rPr>
                  <a:t>KMA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对角圆角矩形 9"/>
              <p:cNvSpPr/>
              <p:nvPr/>
            </p:nvSpPr>
            <p:spPr>
              <a:xfrm>
                <a:off x="3492500" y="2997201"/>
                <a:ext cx="1439863" cy="360362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>
                    <a:solidFill>
                      <a:schemeClr val="bg1">
                        <a:lumMod val="50000"/>
                      </a:schemeClr>
                    </a:solidFill>
                  </a:rPr>
                  <a:t>NIED, </a:t>
                </a: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MRI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对角圆角矩形 10"/>
              <p:cNvSpPr/>
              <p:nvPr/>
            </p:nvSpPr>
            <p:spPr>
              <a:xfrm>
                <a:off x="3059113" y="5302251"/>
                <a:ext cx="1008062" cy="287337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CSIRO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对角圆角矩形 11"/>
              <p:cNvSpPr/>
              <p:nvPr/>
            </p:nvSpPr>
            <p:spPr>
              <a:xfrm>
                <a:off x="5076825" y="3573463"/>
                <a:ext cx="790575" cy="288925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HU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对角圆角矩形 12"/>
              <p:cNvSpPr/>
              <p:nvPr/>
            </p:nvSpPr>
            <p:spPr>
              <a:xfrm>
                <a:off x="6588125" y="2854326"/>
                <a:ext cx="792163" cy="287337"/>
              </a:xfrm>
              <a:prstGeom prst="round2Diag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b="1" dirty="0">
                    <a:solidFill>
                      <a:schemeClr val="bg1">
                        <a:lumMod val="50000"/>
                      </a:schemeClr>
                    </a:solidFill>
                  </a:rPr>
                  <a:t>ISU</a:t>
                </a:r>
                <a:endParaRPr lang="zh-CN" altLang="en-US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4" name="直接箭头连接符 13"/>
              <p:cNvCxnSpPr>
                <a:stCxn id="11" idx="3"/>
              </p:cNvCxnSpPr>
              <p:nvPr/>
            </p:nvCxnSpPr>
            <p:spPr>
              <a:xfrm rot="5400000" flipH="1" flipV="1">
                <a:off x="3527425" y="5049839"/>
                <a:ext cx="288925" cy="215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9084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605110" cy="4392514"/>
          </a:xfrm>
          <a:prstGeom prst="rect">
            <a:avLst/>
          </a:prstGeom>
        </p:spPr>
      </p:pic>
      <p:sp>
        <p:nvSpPr>
          <p:cNvPr id="3" name="矩形 7"/>
          <p:cNvSpPr>
            <a:spLocks noChangeArrowheads="1"/>
          </p:cNvSpPr>
          <p:nvPr/>
        </p:nvSpPr>
        <p:spPr bwMode="auto">
          <a:xfrm>
            <a:off x="395536" y="375047"/>
            <a:ext cx="8424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latin typeface="Calibri" pitchFamily="34" charset="0"/>
              </a:rPr>
              <a:t>Temporal Variation of Indian </a:t>
            </a:r>
            <a:r>
              <a:rPr lang="en-US" altLang="zh-CN" sz="2400" dirty="0">
                <a:latin typeface="Calibri" pitchFamily="34" charset="0"/>
              </a:rPr>
              <a:t>S</a:t>
            </a:r>
            <a:r>
              <a:rPr lang="en-US" altLang="zh-CN" sz="2400" dirty="0" smtClean="0">
                <a:latin typeface="Calibri" pitchFamily="34" charset="0"/>
              </a:rPr>
              <a:t>ummer </a:t>
            </a:r>
            <a:r>
              <a:rPr lang="en-US" altLang="zh-CN" sz="2400" dirty="0">
                <a:latin typeface="Calibri" pitchFamily="34" charset="0"/>
              </a:rPr>
              <a:t>monsoon index (</a:t>
            </a:r>
            <a:r>
              <a:rPr lang="en-US" altLang="zh-CN" sz="2400" dirty="0" smtClean="0">
                <a:latin typeface="Calibri" pitchFamily="34" charset="0"/>
              </a:rPr>
              <a:t>ISMI)</a:t>
            </a:r>
            <a:endParaRPr lang="zh-CN" alt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J:\RMIP_results\qianli\nxr\rain_indian\indian_index\indian_index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542925"/>
            <a:ext cx="79692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矩形 2"/>
          <p:cNvSpPr>
            <a:spLocks noChangeArrowheads="1"/>
          </p:cNvSpPr>
          <p:nvPr/>
        </p:nvSpPr>
        <p:spPr bwMode="auto">
          <a:xfrm>
            <a:off x="467544" y="6092825"/>
            <a:ext cx="8208911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ISMI: defined by the 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 rainfall amount from 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Jun. 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Sep. 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India 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excluding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four hilly meteorological subdivisions 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Parthasarathy</a:t>
            </a:r>
            <a:r>
              <a:rPr lang="en-US" altLang="zh-CN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et al. 1992)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7740650" y="3074477"/>
            <a:ext cx="287338" cy="0"/>
          </a:xfrm>
          <a:prstGeom prst="line">
            <a:avLst/>
          </a:prstGeom>
          <a:ln w="19050">
            <a:solidFill>
              <a:srgbClr val="3035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矩形 4"/>
          <p:cNvSpPr>
            <a:spLocks noChangeArrowheads="1"/>
          </p:cNvSpPr>
          <p:nvPr/>
        </p:nvSpPr>
        <p:spPr bwMode="auto">
          <a:xfrm>
            <a:off x="7956376" y="2935977"/>
            <a:ext cx="463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Calibri" pitchFamily="34" charset="0"/>
              </a:rPr>
              <a:t>ISMI</a:t>
            </a:r>
            <a:endParaRPr lang="zh-CN" altLang="en-US" sz="1200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7740650" y="3357563"/>
            <a:ext cx="28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矩形 6"/>
          <p:cNvSpPr>
            <a:spLocks noChangeArrowheads="1"/>
          </p:cNvSpPr>
          <p:nvPr/>
        </p:nvSpPr>
        <p:spPr bwMode="auto">
          <a:xfrm>
            <a:off x="7956376" y="3226758"/>
            <a:ext cx="8034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latin typeface="Calibri" pitchFamily="34" charset="0"/>
              </a:rPr>
              <a:t>ISMI Mean</a:t>
            </a:r>
            <a:endParaRPr lang="zh-CN" altLang="en-US" sz="1100" dirty="0"/>
          </a:p>
        </p:txBody>
      </p:sp>
      <p:sp>
        <p:nvSpPr>
          <p:cNvPr id="17416" name="矩形 7"/>
          <p:cNvSpPr>
            <a:spLocks noChangeArrowheads="1"/>
          </p:cNvSpPr>
          <p:nvPr/>
        </p:nvSpPr>
        <p:spPr bwMode="auto">
          <a:xfrm>
            <a:off x="395536" y="188913"/>
            <a:ext cx="84249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</a:rPr>
              <a:t>Projected changes </a:t>
            </a:r>
            <a:r>
              <a:rPr lang="en-US" altLang="zh-CN" sz="2000" dirty="0">
                <a:latin typeface="Calibri" pitchFamily="34" charset="0"/>
              </a:rPr>
              <a:t>in the </a:t>
            </a:r>
            <a:r>
              <a:rPr lang="en-US" altLang="zh-CN" sz="2000" dirty="0" smtClean="0">
                <a:latin typeface="Calibri" pitchFamily="34" charset="0"/>
              </a:rPr>
              <a:t>Indian </a:t>
            </a:r>
            <a:r>
              <a:rPr lang="en-US" altLang="zh-CN" sz="2000" dirty="0">
                <a:latin typeface="Calibri" pitchFamily="34" charset="0"/>
              </a:rPr>
              <a:t>summer monsoon index (</a:t>
            </a:r>
            <a:r>
              <a:rPr lang="en-US" altLang="zh-CN" sz="2000" dirty="0" smtClean="0">
                <a:latin typeface="Calibri" pitchFamily="34" charset="0"/>
              </a:rPr>
              <a:t>ISMI)</a:t>
            </a:r>
            <a:endParaRPr lang="zh-CN" altLang="en-US" dirty="0">
              <a:latin typeface="Calibri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596336" y="2780928"/>
            <a:ext cx="122413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15816" y="692696"/>
            <a:ext cx="2232248" cy="180020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915816" y="4221088"/>
            <a:ext cx="2232248" cy="180020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2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Summary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spcBef>
                <a:spcPct val="30000"/>
              </a:spcBef>
              <a:defRPr/>
            </a:pPr>
            <a:r>
              <a:rPr lang="en-US" altLang="zh-CN" sz="2800" dirty="0" smtClean="0"/>
              <a:t>RCMs </a:t>
            </a:r>
            <a:r>
              <a:rPr lang="en-US" altLang="zh-CN" sz="2800" dirty="0" smtClean="0"/>
              <a:t>can capture the climatology over Asian; </a:t>
            </a:r>
            <a:endParaRPr lang="en-US" altLang="zh-CN" sz="2800" dirty="0"/>
          </a:p>
          <a:p>
            <a:pPr>
              <a:spcBef>
                <a:spcPct val="30000"/>
              </a:spcBef>
              <a:defRPr/>
            </a:pPr>
            <a:r>
              <a:rPr lang="en-US" altLang="zh-CN" sz="2800" dirty="0" smtClean="0"/>
              <a:t>For </a:t>
            </a:r>
            <a:r>
              <a:rPr lang="en-US" altLang="zh-CN" sz="2800" dirty="0"/>
              <a:t>future climate, </a:t>
            </a:r>
            <a:r>
              <a:rPr lang="en-US" altLang="zh-CN" sz="2800" dirty="0" smtClean="0"/>
              <a:t>temperature </a:t>
            </a:r>
            <a:r>
              <a:rPr lang="en-US" altLang="zh-CN" sz="2800" dirty="0"/>
              <a:t>will increase by up to 3C and </a:t>
            </a:r>
            <a:r>
              <a:rPr lang="en-US" altLang="zh-CN" sz="2800" dirty="0" smtClean="0"/>
              <a:t>show more </a:t>
            </a:r>
            <a:r>
              <a:rPr lang="en-US" altLang="zh-CN" sz="2800" dirty="0"/>
              <a:t>warming in </a:t>
            </a:r>
            <a:r>
              <a:rPr lang="en-US" altLang="zh-CN" sz="2800" dirty="0" smtClean="0"/>
              <a:t>DJF and higher latitude</a:t>
            </a:r>
            <a:r>
              <a:rPr lang="en-US" altLang="zh-CN" sz="2800" dirty="0" smtClean="0"/>
              <a:t>; </a:t>
            </a:r>
          </a:p>
          <a:p>
            <a:pPr>
              <a:spcBef>
                <a:spcPct val="30000"/>
              </a:spcBef>
              <a:defRPr/>
            </a:pPr>
            <a:r>
              <a:rPr lang="en-US" altLang="zh-CN" sz="2800" dirty="0" smtClean="0"/>
              <a:t>It is likely that Indian summer monsoon will be stronger in the future; </a:t>
            </a:r>
            <a:endParaRPr lang="zh-CN" altLang="en-US" sz="2800" dirty="0"/>
          </a:p>
          <a:p>
            <a:r>
              <a:rPr lang="en-US" altLang="zh-CN" sz="2800" dirty="0" smtClean="0"/>
              <a:t>Ensemble </a:t>
            </a:r>
            <a:r>
              <a:rPr lang="en-US" altLang="zh-CN" sz="2800" kern="0" dirty="0" smtClean="0"/>
              <a:t>averages </a:t>
            </a:r>
            <a:r>
              <a:rPr lang="en-US" altLang="zh-CN" sz="2800" kern="0" dirty="0"/>
              <a:t>work well for mean climate</a:t>
            </a:r>
            <a:r>
              <a:rPr lang="en-US" altLang="zh-CN" sz="2800" dirty="0" smtClean="0"/>
              <a:t>;</a:t>
            </a:r>
            <a:endParaRPr lang="zh-CN" altLang="en-US" sz="28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33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0542" y="2060848"/>
            <a:ext cx="834952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8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ea typeface="+mn-ea"/>
              </a:rPr>
              <a:t>Thank You</a:t>
            </a:r>
            <a:endParaRPr lang="zh-CN" altLang="en-US" sz="1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83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543454" y="4027856"/>
            <a:ext cx="2661752" cy="1432765"/>
          </a:xfrm>
          <a:custGeom>
            <a:avLst/>
            <a:gdLst>
              <a:gd name="connsiteX0" fmla="*/ 0 w 2661752"/>
              <a:gd name="connsiteY0" fmla="*/ 0 h 1432765"/>
              <a:gd name="connsiteX1" fmla="*/ 2661752 w 2661752"/>
              <a:gd name="connsiteY1" fmla="*/ 0 h 1432765"/>
              <a:gd name="connsiteX2" fmla="*/ 2661752 w 2661752"/>
              <a:gd name="connsiteY2" fmla="*/ 1432765 h 1432765"/>
              <a:gd name="connsiteX3" fmla="*/ 0 w 2661752"/>
              <a:gd name="connsiteY3" fmla="*/ 1432765 h 1432765"/>
              <a:gd name="connsiteX4" fmla="*/ 0 w 2661752"/>
              <a:gd name="connsiteY4" fmla="*/ 0 h 14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752" h="1432765">
                <a:moveTo>
                  <a:pt x="0" y="0"/>
                </a:moveTo>
                <a:lnTo>
                  <a:pt x="2661752" y="0"/>
                </a:lnTo>
                <a:lnTo>
                  <a:pt x="2661752" y="1432765"/>
                </a:lnTo>
                <a:lnTo>
                  <a:pt x="0" y="14327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kern="1200" dirty="0" smtClean="0">
                <a:solidFill>
                  <a:srgbClr val="002060"/>
                </a:solidFill>
              </a:rPr>
              <a:t>RMIP: I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kern="1200" dirty="0" smtClean="0">
                <a:solidFill>
                  <a:srgbClr val="002060"/>
                </a:solidFill>
              </a:rPr>
              <a:t>Seasonal cycle &amp; Extremes </a:t>
            </a:r>
            <a:endParaRPr lang="zh-CN" alt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3205207" y="4027856"/>
            <a:ext cx="2661752" cy="1432765"/>
          </a:xfrm>
          <a:custGeom>
            <a:avLst/>
            <a:gdLst>
              <a:gd name="connsiteX0" fmla="*/ 0 w 2661752"/>
              <a:gd name="connsiteY0" fmla="*/ 0 h 1432765"/>
              <a:gd name="connsiteX1" fmla="*/ 2661752 w 2661752"/>
              <a:gd name="connsiteY1" fmla="*/ 0 h 1432765"/>
              <a:gd name="connsiteX2" fmla="*/ 2661752 w 2661752"/>
              <a:gd name="connsiteY2" fmla="*/ 1432765 h 1432765"/>
              <a:gd name="connsiteX3" fmla="*/ 0 w 2661752"/>
              <a:gd name="connsiteY3" fmla="*/ 1432765 h 1432765"/>
              <a:gd name="connsiteX4" fmla="*/ 0 w 2661752"/>
              <a:gd name="connsiteY4" fmla="*/ 0 h 14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752" h="1432765">
                <a:moveTo>
                  <a:pt x="0" y="0"/>
                </a:moveTo>
                <a:lnTo>
                  <a:pt x="2661752" y="0"/>
                </a:lnTo>
                <a:lnTo>
                  <a:pt x="2661752" y="1432765"/>
                </a:lnTo>
                <a:lnTo>
                  <a:pt x="0" y="14327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ts val="0"/>
              </a:spcBef>
              <a:spcAft>
                <a:spcPts val="1008"/>
              </a:spcAft>
            </a:pPr>
            <a:r>
              <a:rPr lang="en-US" altLang="zh-CN" sz="2400" b="1" dirty="0">
                <a:solidFill>
                  <a:srgbClr val="002060"/>
                </a:solidFill>
              </a:rPr>
              <a:t>RMIP: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II</a:t>
            </a:r>
            <a:endParaRPr lang="en-US" altLang="zh-CN" sz="2400" b="1" kern="1200" dirty="0" smtClean="0">
              <a:solidFill>
                <a:srgbClr val="002060"/>
              </a:solidFill>
            </a:endParaRPr>
          </a:p>
          <a:p>
            <a:pPr lvl="0" algn="ctr" defTabSz="1244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 smtClean="0">
                <a:solidFill>
                  <a:srgbClr val="002060"/>
                </a:solidFill>
              </a:rPr>
              <a:t>Asian </a:t>
            </a:r>
          </a:p>
          <a:p>
            <a:pPr lvl="0" algn="ctr" defTabSz="1244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 smtClean="0">
                <a:solidFill>
                  <a:srgbClr val="002060"/>
                </a:solidFill>
              </a:rPr>
              <a:t>Climatology</a:t>
            </a:r>
            <a:endParaRPr lang="zh-CN" alt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5866959" y="4027856"/>
            <a:ext cx="2661752" cy="1432765"/>
          </a:xfrm>
          <a:custGeom>
            <a:avLst/>
            <a:gdLst>
              <a:gd name="connsiteX0" fmla="*/ 0 w 2661752"/>
              <a:gd name="connsiteY0" fmla="*/ 0 h 1432765"/>
              <a:gd name="connsiteX1" fmla="*/ 2661752 w 2661752"/>
              <a:gd name="connsiteY1" fmla="*/ 0 h 1432765"/>
              <a:gd name="connsiteX2" fmla="*/ 2661752 w 2661752"/>
              <a:gd name="connsiteY2" fmla="*/ 1432765 h 1432765"/>
              <a:gd name="connsiteX3" fmla="*/ 0 w 2661752"/>
              <a:gd name="connsiteY3" fmla="*/ 1432765 h 1432765"/>
              <a:gd name="connsiteX4" fmla="*/ 0 w 2661752"/>
              <a:gd name="connsiteY4" fmla="*/ 0 h 14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752" h="1432765">
                <a:moveTo>
                  <a:pt x="0" y="0"/>
                </a:moveTo>
                <a:lnTo>
                  <a:pt x="2661752" y="0"/>
                </a:lnTo>
                <a:lnTo>
                  <a:pt x="2661752" y="1432765"/>
                </a:lnTo>
                <a:lnTo>
                  <a:pt x="0" y="14327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altLang="zh-CN" sz="2400" b="1" dirty="0">
                <a:solidFill>
                  <a:srgbClr val="002060"/>
                </a:solidFill>
              </a:rPr>
              <a:t>RMIP: 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III</a:t>
            </a:r>
            <a:endParaRPr lang="en-US" altLang="zh-CN" sz="2400" b="1" dirty="0">
              <a:solidFill>
                <a:srgbClr val="002060"/>
              </a:solidFill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400" b="1" kern="1200" dirty="0" smtClean="0">
                <a:solidFill>
                  <a:srgbClr val="002060"/>
                </a:solidFill>
              </a:rPr>
              <a:t>Asian Regional Climate Projection</a:t>
            </a:r>
            <a:endParaRPr lang="zh-CN" altLang="en-US" sz="2400" b="1" kern="1200" dirty="0">
              <a:solidFill>
                <a:srgbClr val="00206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39552" y="5467178"/>
            <a:ext cx="7993063" cy="62834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827590" y="5737444"/>
            <a:ext cx="2016268" cy="4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2400" b="1">
              <a:solidFill>
                <a:srgbClr val="FFFF00"/>
              </a:solidFill>
            </a:endParaRP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539553" y="5589240"/>
            <a:ext cx="7989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FFFF00"/>
                </a:solidFill>
                <a:latin typeface="+mn-lt"/>
              </a:rPr>
              <a:t>RMIP: Regional climate Model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+mn-lt"/>
              </a:rPr>
              <a:t>Intercomparison</a:t>
            </a:r>
            <a:r>
              <a:rPr lang="en-US" altLang="zh-CN" sz="2400" b="1" dirty="0" smtClean="0">
                <a:solidFill>
                  <a:srgbClr val="FFFF00"/>
                </a:solidFill>
                <a:latin typeface="+mn-lt"/>
              </a:rPr>
              <a:t> Project</a:t>
            </a:r>
            <a:endParaRPr lang="zh-CN" altLang="en-US" sz="2400" b="1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9552" y="4005064"/>
            <a:ext cx="7993063" cy="1526287"/>
            <a:chOff x="539750" y="4747988"/>
            <a:chExt cx="7993063" cy="1526287"/>
          </a:xfrm>
        </p:grpSpPr>
        <p:sp>
          <p:nvSpPr>
            <p:cNvPr id="4" name="矩形 3"/>
            <p:cNvSpPr/>
            <p:nvPr/>
          </p:nvSpPr>
          <p:spPr bwMode="auto">
            <a:xfrm>
              <a:off x="3132138" y="4747988"/>
              <a:ext cx="287337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 bwMode="auto">
            <a:xfrm>
              <a:off x="5653088" y="4747988"/>
              <a:ext cx="287337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右箭头 14"/>
            <p:cNvSpPr/>
            <p:nvPr/>
          </p:nvSpPr>
          <p:spPr bwMode="auto">
            <a:xfrm>
              <a:off x="3132138" y="5201402"/>
              <a:ext cx="287337" cy="335457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右箭头 15"/>
            <p:cNvSpPr/>
            <p:nvPr/>
          </p:nvSpPr>
          <p:spPr bwMode="auto">
            <a:xfrm>
              <a:off x="5653088" y="5201402"/>
              <a:ext cx="287337" cy="335457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539750" y="6005318"/>
              <a:ext cx="7993063" cy="268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上箭头 17"/>
            <p:cNvSpPr/>
            <p:nvPr/>
          </p:nvSpPr>
          <p:spPr bwMode="auto">
            <a:xfrm>
              <a:off x="2844800" y="6005318"/>
              <a:ext cx="3311525" cy="268957"/>
            </a:xfrm>
            <a:prstGeom prst="up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107504" y="270941"/>
            <a:ext cx="8928991" cy="92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3200" b="1" i="1" dirty="0" smtClean="0">
                <a:solidFill>
                  <a:srgbClr val="CC0000"/>
                </a:solidFill>
                <a:latin typeface="Calibri" pitchFamily="34" charset="0"/>
              </a:rPr>
              <a:t>RMIP: </a:t>
            </a:r>
          </a:p>
          <a:p>
            <a:pPr algn="ctr"/>
            <a:r>
              <a:rPr lang="en-US" altLang="zh-CN" sz="2600" b="1" i="1" dirty="0" smtClean="0">
                <a:solidFill>
                  <a:srgbClr val="CC0000"/>
                </a:solidFill>
                <a:latin typeface="Calibri" pitchFamily="34" charset="0"/>
              </a:rPr>
              <a:t>Multi-RCM </a:t>
            </a:r>
            <a:r>
              <a:rPr lang="en-US" altLang="zh-CN" sz="2600" b="1" i="1" dirty="0">
                <a:solidFill>
                  <a:srgbClr val="CC0000"/>
                </a:solidFill>
                <a:latin typeface="Calibri" pitchFamily="34" charset="0"/>
              </a:rPr>
              <a:t>Ensemble </a:t>
            </a:r>
            <a:r>
              <a:rPr lang="en-US" altLang="zh-CN" sz="2600" b="1" i="1" dirty="0" smtClean="0">
                <a:solidFill>
                  <a:srgbClr val="CC0000"/>
                </a:solidFill>
                <a:latin typeface="Calibri" pitchFamily="34" charset="0"/>
              </a:rPr>
              <a:t>System for </a:t>
            </a:r>
            <a:r>
              <a:rPr lang="en-US" altLang="zh-CN" sz="2600" b="1" i="1" dirty="0">
                <a:solidFill>
                  <a:srgbClr val="CC0000"/>
                </a:solidFill>
                <a:latin typeface="Calibri" pitchFamily="34" charset="0"/>
              </a:rPr>
              <a:t>Asian </a:t>
            </a:r>
            <a:r>
              <a:rPr lang="en-US" altLang="zh-CN" sz="2600" b="1" i="1" dirty="0" smtClean="0">
                <a:solidFill>
                  <a:srgbClr val="CC0000"/>
                </a:solidFill>
                <a:latin typeface="Calibri" pitchFamily="34" charset="0"/>
              </a:rPr>
              <a:t>Climate and Change</a:t>
            </a:r>
            <a:endParaRPr lang="en-US" altLang="zh-CN" sz="2600" b="1" i="1" dirty="0">
              <a:solidFill>
                <a:srgbClr val="CC0000"/>
              </a:solidFill>
              <a:latin typeface="Calibri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979938" y="3168288"/>
            <a:ext cx="5256358" cy="834900"/>
            <a:chOff x="1979938" y="2780928"/>
            <a:chExt cx="5256358" cy="1152128"/>
          </a:xfrm>
        </p:grpSpPr>
        <p:cxnSp>
          <p:nvCxnSpPr>
            <p:cNvPr id="44" name="直接箭头连接符 43"/>
            <p:cNvCxnSpPr/>
            <p:nvPr/>
          </p:nvCxnSpPr>
          <p:spPr>
            <a:xfrm>
              <a:off x="4479901" y="2780928"/>
              <a:ext cx="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1979938" y="2780928"/>
              <a:ext cx="1205356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5689576" y="2780928"/>
              <a:ext cx="1546720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1763737" y="1383581"/>
            <a:ext cx="5616575" cy="2117427"/>
            <a:chOff x="1763688" y="1050861"/>
            <a:chExt cx="5616575" cy="2117427"/>
          </a:xfrm>
        </p:grpSpPr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3348013" y="1050861"/>
              <a:ext cx="2159000" cy="57626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1600">
                <a:latin typeface="Calibri" pitchFamily="34" charset="0"/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348013" y="1092136"/>
              <a:ext cx="22320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rgbClr val="FF3300"/>
                  </a:solidFill>
                  <a:latin typeface="Times New Roman" pitchFamily="18" charset="0"/>
                </a:rPr>
                <a:t>Emissions</a:t>
              </a: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763688" y="2706623"/>
              <a:ext cx="5616575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altLang="zh-CN" sz="2400" b="1" dirty="0">
                  <a:solidFill>
                    <a:srgbClr val="4D4D4D"/>
                  </a:solidFill>
                  <a:latin typeface="Times New Roman" pitchFamily="18" charset="0"/>
                </a:rPr>
                <a:t>Regional Climate Models</a:t>
              </a:r>
            </a:p>
          </p:txBody>
        </p:sp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2844553" y="1912873"/>
              <a:ext cx="3455590" cy="433388"/>
            </a:xfrm>
            <a:prstGeom prst="rect">
              <a:avLst/>
            </a:prstGeom>
            <a:noFill/>
            <a:ln w="38100" cmpd="dbl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altLang="zh-CN" sz="1600" b="1">
                  <a:solidFill>
                    <a:schemeClr val="accent2"/>
                  </a:solidFill>
                  <a:latin typeface="Times New Roman" pitchFamily="18" charset="0"/>
                </a:rPr>
                <a:t>ECHAM</a:t>
              </a: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4465614" y="1650936"/>
              <a:ext cx="0" cy="263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>
              <a:off x="4284640" y="2371661"/>
              <a:ext cx="358775" cy="334962"/>
            </a:xfrm>
            <a:prstGeom prst="downArrow">
              <a:avLst>
                <a:gd name="adj1" fmla="val 50000"/>
                <a:gd name="adj2" fmla="val 4015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endParaRPr lang="zh-CN" altLang="en-US" sz="1600">
                <a:latin typeface="Calibri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940227" y="4027856"/>
            <a:ext cx="2588484" cy="1234538"/>
          </a:xfrm>
          <a:prstGeom prst="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Activities for RMIP III</a:t>
            </a:r>
            <a:endParaRPr lang="en-US" altLang="zh-CN" sz="4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1300"/>
              </a:spcBef>
              <a:buFont typeface="Arial" pitchFamily="34" charset="0"/>
              <a:buChar char="•"/>
            </a:pPr>
            <a:r>
              <a:rPr lang="en-US" altLang="zh-CN" sz="2400" b="1" dirty="0">
                <a:latin typeface="Calibri" pitchFamily="34" charset="0"/>
              </a:rPr>
              <a:t>Projecting high resolution regional climate change for 2040-2070 for Asia by using the ensemble of nice regional climate models;</a:t>
            </a:r>
          </a:p>
          <a:p>
            <a:pPr eaLnBrk="1" hangingPunct="1">
              <a:spcBef>
                <a:spcPts val="1300"/>
              </a:spcBef>
              <a:buFont typeface="Arial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Based on the RCM simulations, detecting and assessing the sources and magnitudes of uncertainty in Asian climate change projection;</a:t>
            </a:r>
          </a:p>
          <a:p>
            <a:pPr eaLnBrk="1" hangingPunct="1">
              <a:spcBef>
                <a:spcPts val="1300"/>
              </a:spcBef>
              <a:buFont typeface="Arial" pitchFamily="34" charset="0"/>
              <a:buChar char="•"/>
            </a:pPr>
            <a:r>
              <a:rPr lang="en-US" altLang="zh-CN" sz="2400" b="1" dirty="0">
                <a:latin typeface="Calibri" pitchFamily="34" charset="0"/>
              </a:rPr>
              <a:t>Calculating the change and variance of controlling climate factor of Asian climate, i.e., Asian monsoon system, and its impacts on Asian climate;</a:t>
            </a:r>
          </a:p>
          <a:p>
            <a:pPr eaLnBrk="1" hangingPunct="1">
              <a:spcBef>
                <a:spcPts val="1300"/>
              </a:spcBef>
              <a:buFont typeface="Arial" pitchFamily="34" charset="0"/>
              <a:buChar char="•"/>
            </a:pPr>
            <a:r>
              <a:rPr lang="en-GB" altLang="zh-CN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Exploring and developing new methods and techniques for regional climate model outputs ensemble.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9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51"/>
          <p:cNvSpPr txBox="1">
            <a:spLocks noChangeArrowheads="1"/>
          </p:cNvSpPr>
          <p:nvPr/>
        </p:nvSpPr>
        <p:spPr bwMode="auto">
          <a:xfrm>
            <a:off x="179388" y="190500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600" b="1" i="1">
                <a:solidFill>
                  <a:srgbClr val="FF0000"/>
                </a:solidFill>
              </a:rPr>
              <a:t>Domain</a:t>
            </a:r>
            <a:r>
              <a:rPr lang="zh-CN" altLang="en-US" sz="3600" b="1" i="1">
                <a:solidFill>
                  <a:srgbClr val="FF0000"/>
                </a:solidFill>
              </a:rPr>
              <a:t>，</a:t>
            </a:r>
            <a:r>
              <a:rPr lang="en-US" altLang="zh-CN" sz="3600" b="1" i="1">
                <a:solidFill>
                  <a:srgbClr val="FF0000"/>
                </a:solidFill>
              </a:rPr>
              <a:t>Time slices and Sub-regions</a:t>
            </a:r>
            <a:endParaRPr lang="zh-CN" altLang="en-US" sz="3600" b="1" i="1">
              <a:solidFill>
                <a:srgbClr val="FF0000"/>
              </a:solidFill>
            </a:endParaRPr>
          </a:p>
        </p:txBody>
      </p:sp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651668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11"/>
          <p:cNvGrpSpPr>
            <a:grpSpLocks/>
          </p:cNvGrpSpPr>
          <p:nvPr/>
        </p:nvGrpSpPr>
        <p:grpSpPr bwMode="auto">
          <a:xfrm>
            <a:off x="0" y="4392613"/>
            <a:ext cx="9144000" cy="2492375"/>
            <a:chOff x="0" y="6021288"/>
            <a:chExt cx="9144000" cy="2492375"/>
          </a:xfrm>
        </p:grpSpPr>
        <p:sp>
          <p:nvSpPr>
            <p:cNvPr id="108" name="对角圆角矩形 107"/>
            <p:cNvSpPr/>
            <p:nvPr/>
          </p:nvSpPr>
          <p:spPr bwMode="auto">
            <a:xfrm>
              <a:off x="0" y="6021288"/>
              <a:ext cx="9144000" cy="2492375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272" name="Rectangle 73" descr="5%"/>
            <p:cNvSpPr>
              <a:spLocks noChangeArrowheads="1"/>
            </p:cNvSpPr>
            <p:nvPr/>
          </p:nvSpPr>
          <p:spPr bwMode="auto">
            <a:xfrm>
              <a:off x="1260475" y="6452675"/>
              <a:ext cx="979488" cy="1706206"/>
            </a:xfrm>
            <a:prstGeom prst="rect">
              <a:avLst/>
            </a:prstGeom>
            <a:pattFill prst="pct5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273" name="Rectangle 72" descr="5%"/>
            <p:cNvSpPr>
              <a:spLocks noChangeArrowheads="1"/>
            </p:cNvSpPr>
            <p:nvPr/>
          </p:nvSpPr>
          <p:spPr bwMode="auto">
            <a:xfrm>
              <a:off x="4175125" y="6460611"/>
              <a:ext cx="1468438" cy="1706205"/>
            </a:xfrm>
            <a:prstGeom prst="rect">
              <a:avLst/>
            </a:prstGeom>
            <a:pattFill prst="pct5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274" name="Text Box 19"/>
            <p:cNvSpPr txBox="1">
              <a:spLocks noChangeArrowheads="1"/>
            </p:cNvSpPr>
            <p:nvPr/>
          </p:nvSpPr>
          <p:spPr bwMode="auto">
            <a:xfrm>
              <a:off x="1046163" y="8181102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1980</a:t>
              </a:r>
            </a:p>
          </p:txBody>
        </p:sp>
        <p:sp>
          <p:nvSpPr>
            <p:cNvPr id="9275" name="Text Box 20"/>
            <p:cNvSpPr txBox="1">
              <a:spLocks noChangeArrowheads="1"/>
            </p:cNvSpPr>
            <p:nvPr/>
          </p:nvSpPr>
          <p:spPr bwMode="auto">
            <a:xfrm>
              <a:off x="1982788" y="8182688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2000</a:t>
              </a:r>
            </a:p>
          </p:txBody>
        </p:sp>
        <p:sp>
          <p:nvSpPr>
            <p:cNvPr id="9276" name="Text Box 21"/>
            <p:cNvSpPr txBox="1">
              <a:spLocks noChangeArrowheads="1"/>
            </p:cNvSpPr>
            <p:nvPr/>
          </p:nvSpPr>
          <p:spPr bwMode="auto">
            <a:xfrm>
              <a:off x="2954338" y="8182688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2020</a:t>
              </a:r>
            </a:p>
          </p:txBody>
        </p:sp>
        <p:sp>
          <p:nvSpPr>
            <p:cNvPr id="9277" name="Text Box 22"/>
            <p:cNvSpPr txBox="1">
              <a:spLocks noChangeArrowheads="1"/>
            </p:cNvSpPr>
            <p:nvPr/>
          </p:nvSpPr>
          <p:spPr bwMode="auto">
            <a:xfrm>
              <a:off x="3925888" y="8182688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2040</a:t>
              </a:r>
            </a:p>
          </p:txBody>
        </p:sp>
        <p:sp>
          <p:nvSpPr>
            <p:cNvPr id="9278" name="Text Box 23"/>
            <p:cNvSpPr txBox="1">
              <a:spLocks noChangeArrowheads="1"/>
            </p:cNvSpPr>
            <p:nvPr/>
          </p:nvSpPr>
          <p:spPr bwMode="auto">
            <a:xfrm>
              <a:off x="4933950" y="8182688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2060</a:t>
              </a:r>
            </a:p>
          </p:txBody>
        </p:sp>
        <p:sp>
          <p:nvSpPr>
            <p:cNvPr id="9279" name="Text Box 24"/>
            <p:cNvSpPr txBox="1">
              <a:spLocks noChangeArrowheads="1"/>
            </p:cNvSpPr>
            <p:nvPr/>
          </p:nvSpPr>
          <p:spPr bwMode="auto">
            <a:xfrm>
              <a:off x="5870575" y="8182688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2080</a:t>
              </a:r>
            </a:p>
          </p:txBody>
        </p:sp>
        <p:sp>
          <p:nvSpPr>
            <p:cNvPr id="9280" name="Text Box 25"/>
            <p:cNvSpPr txBox="1">
              <a:spLocks noChangeArrowheads="1"/>
            </p:cNvSpPr>
            <p:nvPr/>
          </p:nvSpPr>
          <p:spPr bwMode="auto">
            <a:xfrm>
              <a:off x="6807200" y="8181102"/>
              <a:ext cx="5048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000">
                  <a:latin typeface="Calibri" pitchFamily="34" charset="0"/>
                </a:rPr>
                <a:t>2100</a:t>
              </a:r>
            </a:p>
          </p:txBody>
        </p:sp>
        <p:sp>
          <p:nvSpPr>
            <p:cNvPr id="9281" name="Line 26"/>
            <p:cNvSpPr>
              <a:spLocks noChangeShapeType="1"/>
            </p:cNvSpPr>
            <p:nvPr/>
          </p:nvSpPr>
          <p:spPr bwMode="auto">
            <a:xfrm flipV="1">
              <a:off x="1160463" y="6381253"/>
              <a:ext cx="0" cy="17998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82" name="Line 27"/>
            <p:cNvSpPr>
              <a:spLocks noChangeShapeType="1"/>
            </p:cNvSpPr>
            <p:nvPr/>
          </p:nvSpPr>
          <p:spPr bwMode="auto">
            <a:xfrm>
              <a:off x="1190625" y="7893824"/>
              <a:ext cx="1041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9283" name="Group 29"/>
            <p:cNvGrpSpPr>
              <a:grpSpLocks/>
            </p:cNvGrpSpPr>
            <p:nvPr/>
          </p:nvGrpSpPr>
          <p:grpSpPr bwMode="auto">
            <a:xfrm>
              <a:off x="1157288" y="8109678"/>
              <a:ext cx="6010275" cy="73010"/>
              <a:chOff x="1090" y="3929"/>
              <a:chExt cx="3786" cy="46"/>
            </a:xfrm>
          </p:grpSpPr>
          <p:sp>
            <p:nvSpPr>
              <p:cNvPr id="9291" name="Line 30"/>
              <p:cNvSpPr>
                <a:spLocks noChangeShapeType="1"/>
              </p:cNvSpPr>
              <p:nvPr/>
            </p:nvSpPr>
            <p:spPr bwMode="auto">
              <a:xfrm>
                <a:off x="1090" y="3974"/>
                <a:ext cx="378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9292" name="Group 31"/>
              <p:cNvGrpSpPr>
                <a:grpSpLocks/>
              </p:cNvGrpSpPr>
              <p:nvPr/>
            </p:nvGrpSpPr>
            <p:grpSpPr bwMode="auto">
              <a:xfrm>
                <a:off x="1156" y="3929"/>
                <a:ext cx="612" cy="46"/>
                <a:chOff x="1156" y="3702"/>
                <a:chExt cx="726" cy="46"/>
              </a:xfrm>
            </p:grpSpPr>
            <p:sp>
              <p:nvSpPr>
                <p:cNvPr id="9313" name="Line 32"/>
                <p:cNvSpPr>
                  <a:spLocks noChangeShapeType="1"/>
                </p:cNvSpPr>
                <p:nvPr/>
              </p:nvSpPr>
              <p:spPr bwMode="auto">
                <a:xfrm>
                  <a:off x="1156" y="3748"/>
                  <a:ext cx="7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14" name="Line 33"/>
                <p:cNvSpPr>
                  <a:spLocks noChangeShapeType="1"/>
                </p:cNvSpPr>
                <p:nvPr/>
              </p:nvSpPr>
              <p:spPr bwMode="auto">
                <a:xfrm>
                  <a:off x="1882" y="37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93" name="Group 34"/>
              <p:cNvGrpSpPr>
                <a:grpSpLocks/>
              </p:cNvGrpSpPr>
              <p:nvPr/>
            </p:nvGrpSpPr>
            <p:grpSpPr bwMode="auto">
              <a:xfrm>
                <a:off x="1769" y="3929"/>
                <a:ext cx="612" cy="46"/>
                <a:chOff x="1292" y="3838"/>
                <a:chExt cx="726" cy="46"/>
              </a:xfrm>
            </p:grpSpPr>
            <p:sp>
              <p:nvSpPr>
                <p:cNvPr id="9311" name="Line 35"/>
                <p:cNvSpPr>
                  <a:spLocks noChangeShapeType="1"/>
                </p:cNvSpPr>
                <p:nvPr/>
              </p:nvSpPr>
              <p:spPr bwMode="auto">
                <a:xfrm>
                  <a:off x="1292" y="3884"/>
                  <a:ext cx="7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12" name="Line 36"/>
                <p:cNvSpPr>
                  <a:spLocks noChangeShapeType="1"/>
                </p:cNvSpPr>
                <p:nvPr/>
              </p:nvSpPr>
              <p:spPr bwMode="auto">
                <a:xfrm>
                  <a:off x="2018" y="38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94" name="Group 37"/>
              <p:cNvGrpSpPr>
                <a:grpSpLocks/>
              </p:cNvGrpSpPr>
              <p:nvPr/>
            </p:nvGrpSpPr>
            <p:grpSpPr bwMode="auto">
              <a:xfrm>
                <a:off x="2382" y="3929"/>
                <a:ext cx="612" cy="46"/>
                <a:chOff x="1292" y="3838"/>
                <a:chExt cx="726" cy="46"/>
              </a:xfrm>
            </p:grpSpPr>
            <p:sp>
              <p:nvSpPr>
                <p:cNvPr id="9309" name="Line 38"/>
                <p:cNvSpPr>
                  <a:spLocks noChangeShapeType="1"/>
                </p:cNvSpPr>
                <p:nvPr/>
              </p:nvSpPr>
              <p:spPr bwMode="auto">
                <a:xfrm>
                  <a:off x="1292" y="3884"/>
                  <a:ext cx="7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10" name="Line 39"/>
                <p:cNvSpPr>
                  <a:spLocks noChangeShapeType="1"/>
                </p:cNvSpPr>
                <p:nvPr/>
              </p:nvSpPr>
              <p:spPr bwMode="auto">
                <a:xfrm>
                  <a:off x="2018" y="38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95" name="Group 40"/>
              <p:cNvGrpSpPr>
                <a:grpSpLocks/>
              </p:cNvGrpSpPr>
              <p:nvPr/>
            </p:nvGrpSpPr>
            <p:grpSpPr bwMode="auto">
              <a:xfrm>
                <a:off x="2994" y="3929"/>
                <a:ext cx="612" cy="46"/>
                <a:chOff x="1292" y="3838"/>
                <a:chExt cx="726" cy="46"/>
              </a:xfrm>
            </p:grpSpPr>
            <p:sp>
              <p:nvSpPr>
                <p:cNvPr id="9307" name="Line 41"/>
                <p:cNvSpPr>
                  <a:spLocks noChangeShapeType="1"/>
                </p:cNvSpPr>
                <p:nvPr/>
              </p:nvSpPr>
              <p:spPr bwMode="auto">
                <a:xfrm>
                  <a:off x="1292" y="3884"/>
                  <a:ext cx="7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08" name="Line 42"/>
                <p:cNvSpPr>
                  <a:spLocks noChangeShapeType="1"/>
                </p:cNvSpPr>
                <p:nvPr/>
              </p:nvSpPr>
              <p:spPr bwMode="auto">
                <a:xfrm>
                  <a:off x="2018" y="38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96" name="Group 43"/>
              <p:cNvGrpSpPr>
                <a:grpSpLocks/>
              </p:cNvGrpSpPr>
              <p:nvPr/>
            </p:nvGrpSpPr>
            <p:grpSpPr bwMode="auto">
              <a:xfrm>
                <a:off x="3606" y="3929"/>
                <a:ext cx="612" cy="46"/>
                <a:chOff x="1292" y="3838"/>
                <a:chExt cx="726" cy="46"/>
              </a:xfrm>
            </p:grpSpPr>
            <p:sp>
              <p:nvSpPr>
                <p:cNvPr id="9305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3884"/>
                  <a:ext cx="7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06" name="Line 45"/>
                <p:cNvSpPr>
                  <a:spLocks noChangeShapeType="1"/>
                </p:cNvSpPr>
                <p:nvPr/>
              </p:nvSpPr>
              <p:spPr bwMode="auto">
                <a:xfrm>
                  <a:off x="2018" y="38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9297" name="Line 46"/>
              <p:cNvSpPr>
                <a:spLocks noChangeShapeType="1"/>
              </p:cNvSpPr>
              <p:nvPr/>
            </p:nvSpPr>
            <p:spPr bwMode="auto">
              <a:xfrm>
                <a:off x="4218" y="3975"/>
                <a:ext cx="6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98" name="Line 47"/>
              <p:cNvSpPr>
                <a:spLocks noChangeShapeType="1"/>
              </p:cNvSpPr>
              <p:nvPr/>
            </p:nvSpPr>
            <p:spPr bwMode="auto">
              <a:xfrm>
                <a:off x="1160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99" name="Line 48"/>
              <p:cNvSpPr>
                <a:spLocks noChangeShapeType="1"/>
              </p:cNvSpPr>
              <p:nvPr/>
            </p:nvSpPr>
            <p:spPr bwMode="auto">
              <a:xfrm>
                <a:off x="1466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00" name="Line 49"/>
              <p:cNvSpPr>
                <a:spLocks noChangeShapeType="1"/>
              </p:cNvSpPr>
              <p:nvPr/>
            </p:nvSpPr>
            <p:spPr bwMode="auto">
              <a:xfrm>
                <a:off x="2064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01" name="Line 50"/>
              <p:cNvSpPr>
                <a:spLocks noChangeShapeType="1"/>
              </p:cNvSpPr>
              <p:nvPr/>
            </p:nvSpPr>
            <p:spPr bwMode="auto">
              <a:xfrm>
                <a:off x="2693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02" name="Line 51"/>
              <p:cNvSpPr>
                <a:spLocks noChangeShapeType="1"/>
              </p:cNvSpPr>
              <p:nvPr/>
            </p:nvSpPr>
            <p:spPr bwMode="auto">
              <a:xfrm>
                <a:off x="3298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03" name="Line 52"/>
              <p:cNvSpPr>
                <a:spLocks noChangeShapeType="1"/>
              </p:cNvSpPr>
              <p:nvPr/>
            </p:nvSpPr>
            <p:spPr bwMode="auto">
              <a:xfrm>
                <a:off x="3910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04" name="Line 53"/>
              <p:cNvSpPr>
                <a:spLocks noChangeShapeType="1"/>
              </p:cNvSpPr>
              <p:nvPr/>
            </p:nvSpPr>
            <p:spPr bwMode="auto">
              <a:xfrm>
                <a:off x="4524" y="3929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284" name="Line 54"/>
            <p:cNvSpPr>
              <a:spLocks noChangeShapeType="1"/>
            </p:cNvSpPr>
            <p:nvPr/>
          </p:nvSpPr>
          <p:spPr bwMode="auto">
            <a:xfrm>
              <a:off x="2813050" y="7704951"/>
              <a:ext cx="1041400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prstDash val="dash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85" name="Text Box 55"/>
            <p:cNvSpPr txBox="1">
              <a:spLocks noChangeArrowheads="1"/>
            </p:cNvSpPr>
            <p:nvPr/>
          </p:nvSpPr>
          <p:spPr bwMode="auto">
            <a:xfrm>
              <a:off x="1046163" y="7649400"/>
              <a:ext cx="13684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000" i="1">
                  <a:latin typeface="Calibri" pitchFamily="34" charset="0"/>
                </a:rPr>
                <a:t>Control climate</a:t>
              </a:r>
            </a:p>
          </p:txBody>
        </p:sp>
        <p:sp>
          <p:nvSpPr>
            <p:cNvPr id="9286" name="Text Box 57"/>
            <p:cNvSpPr txBox="1">
              <a:spLocks noChangeArrowheads="1"/>
            </p:cNvSpPr>
            <p:nvPr/>
          </p:nvSpPr>
          <p:spPr bwMode="auto">
            <a:xfrm>
              <a:off x="2630488" y="7460527"/>
              <a:ext cx="13684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000" i="1">
                  <a:latin typeface="Calibri" pitchFamily="34" charset="0"/>
                </a:rPr>
                <a:t>Near future</a:t>
              </a:r>
            </a:p>
          </p:txBody>
        </p:sp>
        <p:sp>
          <p:nvSpPr>
            <p:cNvPr id="9287" name="Text Box 58"/>
            <p:cNvSpPr txBox="1">
              <a:spLocks noChangeArrowheads="1"/>
            </p:cNvSpPr>
            <p:nvPr/>
          </p:nvSpPr>
          <p:spPr bwMode="auto">
            <a:xfrm rot="-5400000">
              <a:off x="117613" y="7120838"/>
              <a:ext cx="132369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600" b="1">
                  <a:latin typeface="Calibri" pitchFamily="34" charset="0"/>
                </a:rPr>
                <a:t>Projection</a:t>
              </a:r>
            </a:p>
          </p:txBody>
        </p:sp>
        <p:sp>
          <p:nvSpPr>
            <p:cNvPr id="9288" name="Line 70"/>
            <p:cNvSpPr>
              <a:spLocks noChangeShapeType="1"/>
            </p:cNvSpPr>
            <p:nvPr/>
          </p:nvSpPr>
          <p:spPr bwMode="auto">
            <a:xfrm>
              <a:off x="4140200" y="7533537"/>
              <a:ext cx="150018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89" name="Text Box 71"/>
            <p:cNvSpPr txBox="1">
              <a:spLocks noChangeArrowheads="1"/>
            </p:cNvSpPr>
            <p:nvPr/>
          </p:nvSpPr>
          <p:spPr bwMode="auto">
            <a:xfrm>
              <a:off x="4213225" y="7289113"/>
              <a:ext cx="1368425" cy="244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000" b="1" i="1">
                  <a:solidFill>
                    <a:schemeClr val="accent2"/>
                  </a:solidFill>
                  <a:latin typeface="Calibri" pitchFamily="34" charset="0"/>
                </a:rPr>
                <a:t>Projected climate</a:t>
              </a:r>
            </a:p>
          </p:txBody>
        </p:sp>
        <p:pic>
          <p:nvPicPr>
            <p:cNvPr id="9290" name="Picture 86" descr="图片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613" y="7274828"/>
              <a:ext cx="498475" cy="980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组合 85"/>
          <p:cNvGrpSpPr>
            <a:grpSpLocks noChangeAspect="1"/>
          </p:cNvGrpSpPr>
          <p:nvPr/>
        </p:nvGrpSpPr>
        <p:grpSpPr bwMode="auto">
          <a:xfrm>
            <a:off x="1331913" y="981075"/>
            <a:ext cx="6516687" cy="5399088"/>
            <a:chOff x="539750" y="0"/>
            <a:chExt cx="8277225" cy="6858000"/>
          </a:xfrm>
        </p:grpSpPr>
        <p:pic>
          <p:nvPicPr>
            <p:cNvPr id="92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0"/>
              <a:ext cx="82772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5"/>
            <p:cNvSpPr/>
            <p:nvPr/>
          </p:nvSpPr>
          <p:spPr>
            <a:xfrm>
              <a:off x="3707477" y="3069061"/>
              <a:ext cx="1223941" cy="71987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6"/>
            <p:cNvSpPr/>
            <p:nvPr/>
          </p:nvSpPr>
          <p:spPr>
            <a:xfrm>
              <a:off x="3707477" y="2421776"/>
              <a:ext cx="1223941" cy="64728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7"/>
            <p:cNvSpPr/>
            <p:nvPr/>
          </p:nvSpPr>
          <p:spPr>
            <a:xfrm>
              <a:off x="3707477" y="1699881"/>
              <a:ext cx="1223941" cy="72189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1618511" y="1915642"/>
              <a:ext cx="2088966" cy="10082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1618511" y="836834"/>
              <a:ext cx="3312907" cy="8630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4931418" y="1340950"/>
              <a:ext cx="1800624" cy="14397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/>
            <p:nvPr/>
          </p:nvSpPr>
          <p:spPr>
            <a:xfrm>
              <a:off x="2483537" y="3069061"/>
              <a:ext cx="1223940" cy="158292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/>
            <p:nvPr/>
          </p:nvSpPr>
          <p:spPr>
            <a:xfrm>
              <a:off x="900681" y="2923875"/>
              <a:ext cx="1582856" cy="17281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/>
            <p:nvPr/>
          </p:nvSpPr>
          <p:spPr>
            <a:xfrm>
              <a:off x="2483537" y="4651987"/>
              <a:ext cx="3167727" cy="8650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3"/>
            <p:cNvSpPr/>
            <p:nvPr/>
          </p:nvSpPr>
          <p:spPr>
            <a:xfrm>
              <a:off x="3203383" y="5517050"/>
              <a:ext cx="4464258" cy="8650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9233" name="TextBox 16"/>
            <p:cNvSpPr txBox="1">
              <a:spLocks noChangeArrowheads="1"/>
            </p:cNvSpPr>
            <p:nvPr/>
          </p:nvSpPr>
          <p:spPr bwMode="auto">
            <a:xfrm>
              <a:off x="971600" y="3140967"/>
              <a:ext cx="1224136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8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India</a:t>
              </a:r>
              <a:endParaRPr lang="zh-CN" altLang="en-US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34" name="TextBox 17"/>
            <p:cNvSpPr txBox="1">
              <a:spLocks noChangeArrowheads="1"/>
            </p:cNvSpPr>
            <p:nvPr/>
          </p:nvSpPr>
          <p:spPr bwMode="auto">
            <a:xfrm>
              <a:off x="1907704" y="2132857"/>
              <a:ext cx="1296145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6</a:t>
              </a: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Tibet</a:t>
              </a:r>
              <a:endParaRPr lang="zh-CN" altLang="en-US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618511" y="1699881"/>
              <a:ext cx="2088966" cy="2157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1618511" y="836834"/>
              <a:ext cx="3312907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10800000" flipH="1">
              <a:off x="1618511" y="1915642"/>
              <a:ext cx="2088966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18511" y="2923875"/>
              <a:ext cx="865026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707477" y="1699881"/>
              <a:ext cx="1223941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5400000">
              <a:off x="4499894" y="1268357"/>
              <a:ext cx="863047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1079107" y="1376238"/>
              <a:ext cx="107880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stCxn id="16" idx="1"/>
            </p:cNvCxnSpPr>
            <p:nvPr/>
          </p:nvCxnSpPr>
          <p:spPr>
            <a:xfrm rot="10800000" flipV="1">
              <a:off x="1618511" y="1808770"/>
              <a:ext cx="0" cy="1115105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rot="5400000">
              <a:off x="3167064" y="2456055"/>
              <a:ext cx="10808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3886889" y="2744410"/>
              <a:ext cx="208905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2662948" y="2744410"/>
              <a:ext cx="208905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3707477" y="2421776"/>
              <a:ext cx="1223941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3707477" y="3069061"/>
              <a:ext cx="1223941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3707477" y="3788939"/>
              <a:ext cx="1223941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483537" y="3069061"/>
              <a:ext cx="1223940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6012163" y="2060829"/>
              <a:ext cx="1439756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1186949" y="4220463"/>
              <a:ext cx="2593175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rot="5400000">
              <a:off x="-142841" y="3608466"/>
              <a:ext cx="2087042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rot="5400000">
              <a:off x="5255028" y="5048222"/>
              <a:ext cx="792470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>
              <a:off x="7235108" y="5949582"/>
              <a:ext cx="865064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>
              <a:off x="2770851" y="5949582"/>
              <a:ext cx="865064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900681" y="4651987"/>
              <a:ext cx="4750583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483537" y="5517050"/>
              <a:ext cx="5184103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3203383" y="6382114"/>
              <a:ext cx="446425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931418" y="2780707"/>
              <a:ext cx="1800624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931418" y="1340950"/>
              <a:ext cx="1800624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900681" y="2564944"/>
              <a:ext cx="717830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rot="5400000">
              <a:off x="3239657" y="4184167"/>
              <a:ext cx="935640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63" name="TextBox 77"/>
            <p:cNvSpPr txBox="1">
              <a:spLocks noChangeArrowheads="1"/>
            </p:cNvSpPr>
            <p:nvPr/>
          </p:nvSpPr>
          <p:spPr bwMode="auto">
            <a:xfrm>
              <a:off x="3635896" y="1737406"/>
              <a:ext cx="1440160" cy="72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3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3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North China</a:t>
              </a:r>
              <a:endParaRPr lang="zh-CN" altLang="en-US" sz="13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64" name="TextBox 78"/>
            <p:cNvSpPr txBox="1">
              <a:spLocks noChangeArrowheads="1"/>
            </p:cNvSpPr>
            <p:nvPr/>
          </p:nvSpPr>
          <p:spPr bwMode="auto">
            <a:xfrm>
              <a:off x="3563888" y="2377665"/>
              <a:ext cx="1440160" cy="72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4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3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Centre China</a:t>
              </a:r>
              <a:endParaRPr lang="zh-CN" altLang="en-US" sz="13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65" name="TextBox 79"/>
            <p:cNvSpPr txBox="1">
              <a:spLocks noChangeArrowheads="1"/>
            </p:cNvSpPr>
            <p:nvPr/>
          </p:nvSpPr>
          <p:spPr bwMode="auto">
            <a:xfrm>
              <a:off x="3563888" y="3140968"/>
              <a:ext cx="1440160" cy="703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2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5</a:t>
              </a:r>
              <a:endParaRPr lang="en-US" altLang="zh-CN" sz="12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3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South China</a:t>
              </a:r>
              <a:endParaRPr lang="zh-CN" altLang="en-US" sz="13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66" name="TextBox 80"/>
            <p:cNvSpPr txBox="1">
              <a:spLocks noChangeArrowheads="1"/>
            </p:cNvSpPr>
            <p:nvPr/>
          </p:nvSpPr>
          <p:spPr bwMode="auto">
            <a:xfrm>
              <a:off x="5076055" y="1844824"/>
              <a:ext cx="1440160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1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Korea/Japan</a:t>
              </a:r>
              <a:endParaRPr lang="zh-CN" altLang="en-US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67" name="TextBox 81"/>
            <p:cNvSpPr txBox="1">
              <a:spLocks noChangeArrowheads="1"/>
            </p:cNvSpPr>
            <p:nvPr/>
          </p:nvSpPr>
          <p:spPr bwMode="auto">
            <a:xfrm>
              <a:off x="2123728" y="1052736"/>
              <a:ext cx="2160240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2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Arid/semi arid area  </a:t>
              </a:r>
              <a:endParaRPr lang="zh-CN" altLang="en-US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268" name="TextBox 82"/>
            <p:cNvSpPr txBox="1">
              <a:spLocks noChangeArrowheads="1"/>
            </p:cNvSpPr>
            <p:nvPr/>
          </p:nvSpPr>
          <p:spPr bwMode="auto">
            <a:xfrm>
              <a:off x="2483768" y="3293368"/>
              <a:ext cx="1224136" cy="101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7</a:t>
              </a:r>
              <a:endParaRPr lang="en-US" altLang="zh-CN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Southeast </a:t>
              </a: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Asia</a:t>
              </a:r>
            </a:p>
          </p:txBody>
        </p:sp>
        <p:sp>
          <p:nvSpPr>
            <p:cNvPr id="9269" name="TextBox 83"/>
            <p:cNvSpPr txBox="1">
              <a:spLocks noChangeArrowheads="1"/>
            </p:cNvSpPr>
            <p:nvPr/>
          </p:nvSpPr>
          <p:spPr bwMode="auto">
            <a:xfrm>
              <a:off x="2555776" y="4755408"/>
              <a:ext cx="3024336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9</a:t>
              </a: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North Maritime Continent</a:t>
              </a:r>
            </a:p>
          </p:txBody>
        </p:sp>
        <p:sp>
          <p:nvSpPr>
            <p:cNvPr id="9270" name="TextBox 84"/>
            <p:cNvSpPr txBox="1">
              <a:spLocks noChangeArrowheads="1"/>
            </p:cNvSpPr>
            <p:nvPr/>
          </p:nvSpPr>
          <p:spPr bwMode="auto">
            <a:xfrm>
              <a:off x="3923928" y="5578460"/>
              <a:ext cx="3024336" cy="7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Region 10</a:t>
              </a:r>
            </a:p>
            <a:p>
              <a:pPr algn="ctr" eaLnBrk="1" hangingPunct="1"/>
              <a:endParaRPr lang="en-US" altLang="zh-CN" sz="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  <a:p>
              <a:pPr algn="ctr" eaLnBrk="1" hangingPunct="1"/>
              <a:r>
                <a:rPr lang="en-US" altLang="zh-CN" sz="14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South Maritime Continent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86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601663" y="274638"/>
            <a:ext cx="8147050" cy="850900"/>
          </a:xfrm>
        </p:spPr>
        <p:txBody>
          <a:bodyPr/>
          <a:lstStyle/>
          <a:p>
            <a:r>
              <a:rPr lang="en-US" altLang="zh-CN" sz="4000" b="1" i="1" dirty="0" smtClean="0">
                <a:solidFill>
                  <a:srgbClr val="C00000"/>
                </a:solidFill>
              </a:rPr>
              <a:t>Models and Data Availability </a:t>
            </a:r>
            <a:endParaRPr lang="zh-CN" altLang="en-US" sz="4000" b="1" i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264840"/>
              </p:ext>
            </p:extLst>
          </p:nvPr>
        </p:nvGraphicFramePr>
        <p:xfrm>
          <a:off x="899592" y="980728"/>
          <a:ext cx="7632848" cy="55228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92088"/>
                <a:gridCol w="2376264"/>
                <a:gridCol w="2872162"/>
                <a:gridCol w="1592334"/>
              </a:tblGrid>
              <a:tr h="451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45713" marB="4571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Model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45713" marB="4571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Group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45713" marB="45713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1"/>
                          </a:solidFill>
                          <a:effectLst/>
                        </a:rPr>
                        <a:t>Country</a:t>
                      </a:r>
                      <a:endParaRPr lang="zh-CN" sz="14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45713" marB="45713"/>
                </a:tc>
              </a:tr>
              <a:tr h="42033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CCAM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CSIRO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Australia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CCAM-60KM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CSIRO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Australia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NIED-RAMS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NIED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Japan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MRI_RCM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bg1"/>
                          </a:solidFill>
                          <a:effectLst/>
                        </a:rPr>
                        <a:t>MRI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Japan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ReGCM3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CMA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474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GRIMs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YSU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Korea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err="1" smtClean="0">
                          <a:solidFill>
                            <a:schemeClr val="bg1"/>
                          </a:solidFill>
                          <a:effectLst/>
                        </a:rPr>
                        <a:t>iRCM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IU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USA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WRF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bg1"/>
                          </a:solidFill>
                        </a:rPr>
                        <a:t>NJU</a:t>
                      </a:r>
                      <a:endParaRPr lang="zh-CN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WRF_SN</a:t>
                      </a:r>
                      <a:endParaRPr lang="zh-CN" altLang="en-US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bg1"/>
                          </a:solidFill>
                        </a:rPr>
                        <a:t>NJU</a:t>
                      </a:r>
                      <a:endParaRPr lang="zh-CN" alt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endParaRPr lang="zh-CN" altLang="en-US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WRF_RRTM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bg1"/>
                          </a:solidFill>
                        </a:rPr>
                        <a:t>NJU</a:t>
                      </a:r>
                      <a:endParaRPr lang="zh-CN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SNU RCM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</a:rPr>
                        <a:t>SNU</a:t>
                      </a:r>
                      <a:endParaRPr lang="zh-CN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Korea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  <a:tr h="420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bg1"/>
                          </a:solidFill>
                          <a:effectLst/>
                        </a:rPr>
                        <a:t>ReGCM3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</a:rPr>
                        <a:t>NJU</a:t>
                      </a:r>
                      <a:endParaRPr lang="zh-CN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6190" marB="361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1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36904" cy="576262"/>
          </a:xfrm>
        </p:spPr>
        <p:txBody>
          <a:bodyPr>
            <a:normAutofit fontScale="90000"/>
          </a:bodyPr>
          <a:lstStyle/>
          <a:p>
            <a:r>
              <a:rPr lang="en-US" altLang="zh-CN" sz="3600" b="1" i="1" dirty="0" smtClean="0">
                <a:solidFill>
                  <a:srgbClr val="C00000"/>
                </a:solidFill>
              </a:rPr>
              <a:t>Model outputs and Observation</a:t>
            </a:r>
            <a:endParaRPr lang="zh-CN" altLang="en-US" sz="3600" b="1" i="1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169" y="980728"/>
            <a:ext cx="8142287" cy="5616624"/>
          </a:xfrm>
        </p:spPr>
        <p:txBody>
          <a:bodyPr/>
          <a:lstStyle/>
          <a:p>
            <a:r>
              <a:rPr lang="en-US" altLang="zh-CN" sz="2400" b="1" dirty="0"/>
              <a:t>For surface </a:t>
            </a:r>
            <a:r>
              <a:rPr lang="en-US" altLang="zh-CN" sz="2400" b="1" dirty="0" smtClean="0"/>
              <a:t>climate: </a:t>
            </a:r>
            <a:endParaRPr lang="zh-CN" altLang="zh-CN" sz="2400" b="1" dirty="0"/>
          </a:p>
          <a:p>
            <a:pPr lvl="1"/>
            <a:r>
              <a:rPr lang="en-US" altLang="zh-CN" sz="2000" b="1" dirty="0"/>
              <a:t>Daily average MSLP, maximal/minimal temperature</a:t>
            </a:r>
            <a:r>
              <a:rPr lang="en-US" altLang="zh-CN" sz="2000" b="1" dirty="0" smtClean="0"/>
              <a:t>, </a:t>
            </a:r>
            <a:r>
              <a:rPr lang="en-US" altLang="zh-CN" sz="2000" b="1" dirty="0"/>
              <a:t>surface </a:t>
            </a:r>
            <a:r>
              <a:rPr lang="en-US" altLang="zh-CN" sz="2000" b="1" dirty="0" smtClean="0"/>
              <a:t>wind </a:t>
            </a:r>
            <a:r>
              <a:rPr lang="en-US" altLang="zh-CN" sz="2000" b="1" dirty="0"/>
              <a:t>speed</a:t>
            </a:r>
            <a:endParaRPr lang="zh-CN" altLang="zh-CN" sz="2000" b="1" dirty="0"/>
          </a:p>
          <a:p>
            <a:pPr lvl="1"/>
            <a:r>
              <a:rPr lang="en-US" altLang="zh-CN" sz="2000" b="1" dirty="0"/>
              <a:t>3-hourly: 2m temperature, RH,  convective precipitation, large scale precipitation, evaporation, 10m wind (U,V), surface radiation (up/downward shortwave radiation, up/downward </a:t>
            </a:r>
            <a:r>
              <a:rPr lang="en-US" altLang="zh-CN" sz="2000" b="1" dirty="0" err="1"/>
              <a:t>longwave</a:t>
            </a:r>
            <a:r>
              <a:rPr lang="en-US" altLang="zh-CN" sz="2000" b="1" dirty="0"/>
              <a:t> radiation), latent heat, sensible heat, column soil moisture, total runoff</a:t>
            </a:r>
            <a:endParaRPr lang="zh-CN" altLang="zh-CN" sz="2000" b="1" dirty="0"/>
          </a:p>
          <a:p>
            <a:r>
              <a:rPr lang="en-US" altLang="zh-CN" sz="2400" b="1" dirty="0"/>
              <a:t>For upper level </a:t>
            </a:r>
            <a:r>
              <a:rPr lang="en-US" altLang="zh-CN" sz="2400" b="1" dirty="0" smtClean="0"/>
              <a:t>atmosphere</a:t>
            </a:r>
            <a:endParaRPr lang="zh-CN" altLang="zh-CN" sz="2400" b="1" dirty="0"/>
          </a:p>
          <a:p>
            <a:pPr lvl="1"/>
            <a:r>
              <a:rPr lang="en-US" altLang="zh-CN" sz="2000" b="1" dirty="0"/>
              <a:t>Daily average: U, V, T, H at 200, 500, 850 </a:t>
            </a:r>
            <a:r>
              <a:rPr lang="en-US" altLang="zh-CN" sz="2000" b="1" dirty="0" err="1"/>
              <a:t>hPa</a:t>
            </a:r>
            <a:endParaRPr lang="zh-CN" altLang="zh-CN" sz="2000" b="1" dirty="0"/>
          </a:p>
          <a:p>
            <a:pPr lvl="1"/>
            <a:r>
              <a:rPr lang="en-US" altLang="zh-CN" sz="2000" b="1" dirty="0"/>
              <a:t>3-hourly: radiation fluxes at </a:t>
            </a:r>
            <a:r>
              <a:rPr lang="en-US" altLang="zh-CN" sz="2000" b="1" dirty="0" smtClean="0"/>
              <a:t>TOA, </a:t>
            </a:r>
            <a:r>
              <a:rPr lang="en-US" altLang="zh-CN" sz="2000" b="1" dirty="0"/>
              <a:t>cloud fraction, surface </a:t>
            </a:r>
            <a:r>
              <a:rPr lang="en-US" altLang="zh-CN" sz="2000" b="1" dirty="0" err="1"/>
              <a:t>precipitable</a:t>
            </a:r>
            <a:r>
              <a:rPr lang="en-US" altLang="zh-CN" sz="2000" b="1" dirty="0"/>
              <a:t> water</a:t>
            </a:r>
            <a:endParaRPr lang="zh-CN" altLang="zh-CN" sz="2000" b="1" dirty="0"/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Observation</a:t>
            </a:r>
          </a:p>
          <a:p>
            <a:pPr lvl="1"/>
            <a:r>
              <a:rPr lang="en-US" altLang="zh-CN" sz="1800" b="1" dirty="0" smtClean="0">
                <a:solidFill>
                  <a:srgbClr val="FF0000"/>
                </a:solidFill>
              </a:rPr>
              <a:t>CRU surface temperature, </a:t>
            </a:r>
            <a:r>
              <a:rPr lang="en-US" altLang="zh-CN" sz="1800" b="1" dirty="0">
                <a:solidFill>
                  <a:srgbClr val="FF0000"/>
                </a:solidFill>
              </a:rPr>
              <a:t>OISST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SST</a:t>
            </a:r>
          </a:p>
          <a:p>
            <a:pPr lvl="1"/>
            <a:r>
              <a:rPr lang="en-US" altLang="zh-CN" sz="1800" b="1" dirty="0" smtClean="0">
                <a:solidFill>
                  <a:srgbClr val="FF0000"/>
                </a:solidFill>
              </a:rPr>
              <a:t>APHRODITE and GPCP Precipitation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790176243"/>
              </p:ext>
            </p:extLst>
          </p:nvPr>
        </p:nvGraphicFramePr>
        <p:xfrm>
          <a:off x="2587453" y="1883165"/>
          <a:ext cx="5872979" cy="465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32923" y="2283337"/>
            <a:ext cx="1324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latin typeface="+mn-lt"/>
              </a:rPr>
              <a:t>Regional Climate Change </a:t>
            </a:r>
            <a:endParaRPr lang="zh-CN" altLang="en-US" sz="22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7075" y="3658638"/>
            <a:ext cx="1439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+mn-lt"/>
              </a:rPr>
              <a:t>Asian</a:t>
            </a:r>
          </a:p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+mn-lt"/>
              </a:rPr>
              <a:t>Monsoon</a:t>
            </a:r>
          </a:p>
          <a:p>
            <a:pPr algn="ctr"/>
            <a:r>
              <a:rPr lang="en-US" altLang="zh-CN" sz="2200" b="1" dirty="0" smtClean="0">
                <a:solidFill>
                  <a:schemeClr val="bg1"/>
                </a:solidFill>
                <a:latin typeface="+mn-lt"/>
              </a:rPr>
              <a:t>Systems</a:t>
            </a:r>
            <a:endParaRPr lang="zh-CN" altLang="en-US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344" y="5372888"/>
            <a:ext cx="1381877" cy="44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rgbClr val="FFFF00"/>
                </a:solidFill>
                <a:latin typeface="+mn-lt"/>
              </a:rPr>
              <a:t>Extremes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1979712" y="1944388"/>
            <a:ext cx="5847359" cy="4652964"/>
          </a:xfrm>
          <a:prstGeom prst="roundRect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849334" y="1147391"/>
            <a:ext cx="4170938" cy="76944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/>
              <a:t>Multi-model Ensemble with uncertainty addressed</a:t>
            </a:r>
            <a:endParaRPr lang="zh-CN" altLang="en-US" sz="2200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Ongoing Analyses for RMIP III</a:t>
            </a:r>
            <a:endParaRPr lang="en-US" altLang="zh-CN" sz="4000" i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-1375556" y="4010127"/>
            <a:ext cx="4170938" cy="4308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/>
              <a:t>Single model evaluation</a:t>
            </a:r>
            <a:endParaRPr lang="zh-CN" altLang="en-US" sz="2200" b="1" dirty="0"/>
          </a:p>
        </p:txBody>
      </p:sp>
      <p:sp>
        <p:nvSpPr>
          <p:cNvPr id="15" name="右箭头 14"/>
          <p:cNvSpPr/>
          <p:nvPr/>
        </p:nvSpPr>
        <p:spPr>
          <a:xfrm>
            <a:off x="1069373" y="3675205"/>
            <a:ext cx="910339" cy="854164"/>
          </a:xfrm>
          <a:prstGeom prst="rightArrow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7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4950</TotalTime>
  <Words>1366</Words>
  <Application>Microsoft Office PowerPoint</Application>
  <PresentationFormat>全屏显示(4:3)</PresentationFormat>
  <Paragraphs>437</Paragraphs>
  <Slides>33</Slides>
  <Notes>22</Notes>
  <HiddenSlides>6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主题​​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Models and Data Availability </vt:lpstr>
      <vt:lpstr>Model outputs and Observation</vt:lpstr>
      <vt:lpstr>PowerPoint 演示文稿</vt:lpstr>
      <vt:lpstr>Asian Climate and Changes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Asian Monsoon Precipitation and Changes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Company>IAP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MAIRS YY</dc:creator>
  <cp:lastModifiedBy>wsy</cp:lastModifiedBy>
  <cp:revision>61</cp:revision>
  <dcterms:created xsi:type="dcterms:W3CDTF">2013-08-12T03:58:11Z</dcterms:created>
  <dcterms:modified xsi:type="dcterms:W3CDTF">2013-08-28T02:34:16Z</dcterms:modified>
</cp:coreProperties>
</file>